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10"/>
  </p:notesMasterIdLst>
  <p:sldIdLst>
    <p:sldId id="292" r:id="rId2"/>
    <p:sldId id="293" r:id="rId3"/>
    <p:sldId id="294" r:id="rId4"/>
    <p:sldId id="303" r:id="rId5"/>
    <p:sldId id="305" r:id="rId6"/>
    <p:sldId id="306" r:id="rId7"/>
    <p:sldId id="339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C"/>
    <a:srgbClr val="23AF3D"/>
    <a:srgbClr val="FFFFFF"/>
    <a:srgbClr val="D5D6D2"/>
    <a:srgbClr val="1430F2"/>
    <a:srgbClr val="F9A8A8"/>
    <a:srgbClr val="002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3"/>
    <p:restoredTop sz="73828"/>
  </p:normalViewPr>
  <p:slideViewPr>
    <p:cSldViewPr snapToGrid="0" snapToObjects="1">
      <p:cViewPr varScale="1">
        <p:scale>
          <a:sx n="76" d="100"/>
          <a:sy n="76" d="100"/>
        </p:scale>
        <p:origin x="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3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EFF3-43C4-D045-92B4-AE4A6C1F8C64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39DB1-B726-BF47-88A6-41410F057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climate goals are set and the journey towards a sustainable future has begun.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Sweden is committed to push boundaries and be in the forefront of this development.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Sustainable Mobility Challenge – An international competition where Sweden invites the world’s most progressive people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take part in unlocking the potential of sustainable mobility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39DB1-B726-BF47-88A6-41410F057B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Sweden has a vision of 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raveling accounts for a substantial part of Sweden’s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-emissions and Sweden is determined to reach a fossil independent transportation sector by 2045.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 of Sweden’s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-emissions come from domestic transports and cars account for a significant part.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 are parked 95% of their lifetime and more than 50% of all car travels transport just one single person.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reach our vision Sweden needs to find new solutions and reach a broad implementation of sustainable mobility services.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Swedish Energy Agency, together with Swedish Incubators and Science Parks (SISP), has therefore launched the international competition Sustainable Mobility Challenge.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39DB1-B726-BF47-88A6-41410F057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a future where we improve travel for people in everyday life while reducing the need of a private car.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believe the key is in combining options from different transport providers into a single seamless mobile service, removing the hassle of planning and one-off payments.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with the competition is therefore to find </a:t>
            </a:r>
            <a:r>
              <a:rPr lang="sv-SE" sz="1200" kern="1200" dirty="0">
                <a:solidFill>
                  <a:schemeClr val="bg1"/>
                </a:solidFill>
                <a:effectLst/>
                <a:latin typeface="Sweden Sans" panose="02000000000000000000" pitchFamily="2" charset="77"/>
                <a:ea typeface="+mn-ea"/>
                <a:cs typeface="Arial" panose="020B0604020202020204" pitchFamily="34" charset="0"/>
              </a:rPr>
              <a:t>a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seamless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service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that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combines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different transport alternatives and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improves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travel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for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people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in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everyday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life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-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while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reducing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the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need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of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a private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car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chemeClr val="bg1"/>
              </a:solidFill>
              <a:latin typeface="Sweden Sans" panose="02000000000000000000" pitchFamily="2" charset="77"/>
              <a:ea typeface="Sweden Sans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9DB1-B726-BF47-88A6-41410F057B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5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competition we are therefore looking for and will award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fossil-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user-friendly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 transport services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commuter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privately-owned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vehicles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suppliers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 alternatives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region.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built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an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integration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systems; and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initiative has created a network of proactive buyers with shared needs ready to test and invest in solutions meeting these needs.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39DB1-B726-BF47-88A6-41410F057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3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This</a:t>
            </a:r>
            <a:r>
              <a:rPr lang="sv-SE" dirty="0"/>
              <a:t> is the </a:t>
            </a:r>
            <a:r>
              <a:rPr lang="sv-SE" dirty="0" err="1"/>
              <a:t>timeline</a:t>
            </a:r>
            <a:r>
              <a:rPr lang="sv-SE" dirty="0"/>
              <a:t> going forward.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The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Mobility</a:t>
            </a:r>
            <a:r>
              <a:rPr lang="sv-SE" dirty="0"/>
              <a:t> Challenge </a:t>
            </a:r>
            <a:r>
              <a:rPr lang="sv-SE" dirty="0" err="1"/>
              <a:t>opened</a:t>
            </a:r>
            <a:r>
              <a:rPr lang="sv-SE" dirty="0"/>
              <a:t> on </a:t>
            </a:r>
            <a:r>
              <a:rPr lang="sv-SE" dirty="0" err="1"/>
              <a:t>October</a:t>
            </a:r>
            <a:r>
              <a:rPr lang="sv-SE" dirty="0"/>
              <a:t> 23, 2018 and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open</a:t>
            </a:r>
            <a:r>
              <a:rPr lang="sv-SE" dirty="0"/>
              <a:t> for </a:t>
            </a:r>
            <a:r>
              <a:rPr lang="sv-SE" dirty="0" err="1"/>
              <a:t>registrations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February</a:t>
            </a:r>
            <a:r>
              <a:rPr lang="sv-SE" dirty="0"/>
              <a:t> 26, 2019. </a:t>
            </a:r>
            <a:r>
              <a:rPr lang="sv-SE" dirty="0" err="1"/>
              <a:t>Applications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for an </a:t>
            </a:r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month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March</a:t>
            </a:r>
            <a:r>
              <a:rPr lang="sv-SE" dirty="0"/>
              <a:t> 26, 2019 for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registered</a:t>
            </a:r>
            <a:r>
              <a:rPr lang="sv-S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Three </a:t>
            </a:r>
            <a:r>
              <a:rPr lang="sv-SE" dirty="0" err="1"/>
              <a:t>winners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awarded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€50 000 </a:t>
            </a:r>
            <a:r>
              <a:rPr lang="sv-SE" dirty="0" err="1"/>
              <a:t>each</a:t>
            </a:r>
            <a:r>
              <a:rPr lang="sv-SE" dirty="0"/>
              <a:t> and </a:t>
            </a:r>
            <a:r>
              <a:rPr lang="sv-SE" dirty="0" err="1"/>
              <a:t>offered</a:t>
            </a:r>
            <a:r>
              <a:rPr lang="sv-SE" dirty="0"/>
              <a:t> support to </a:t>
            </a:r>
            <a:r>
              <a:rPr lang="sv-SE" dirty="0" err="1"/>
              <a:t>accelerate</a:t>
            </a:r>
            <a:r>
              <a:rPr lang="sv-SE" dirty="0"/>
              <a:t> </a:t>
            </a:r>
            <a:r>
              <a:rPr lang="sv-SE" dirty="0" err="1"/>
              <a:t>marketintroduction</a:t>
            </a:r>
            <a:r>
              <a:rPr lang="sv-SE" dirty="0"/>
              <a:t> at </a:t>
            </a:r>
            <a:r>
              <a:rPr lang="sv-SE" dirty="0" err="1"/>
              <a:t>selected</a:t>
            </a:r>
            <a:r>
              <a:rPr lang="sv-SE" dirty="0"/>
              <a:t> sites in Sweden.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After</a:t>
            </a:r>
            <a:r>
              <a:rPr lang="sv-SE" dirty="0"/>
              <a:t> the test and </a:t>
            </a:r>
            <a:r>
              <a:rPr lang="sv-SE" dirty="0" err="1"/>
              <a:t>verification</a:t>
            </a:r>
            <a:r>
              <a:rPr lang="sv-SE" dirty="0"/>
              <a:t> period, focus </a:t>
            </a:r>
            <a:r>
              <a:rPr lang="sv-SE" dirty="0" err="1"/>
              <a:t>will</a:t>
            </a:r>
            <a:r>
              <a:rPr lang="sv-SE" dirty="0"/>
              <a:t> be on </a:t>
            </a:r>
            <a:r>
              <a:rPr lang="sv-SE" dirty="0" err="1"/>
              <a:t>enabling</a:t>
            </a:r>
            <a:r>
              <a:rPr lang="sv-SE" dirty="0"/>
              <a:t> a broad implementation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mobility</a:t>
            </a:r>
            <a:r>
              <a:rPr lang="sv-SE" dirty="0"/>
              <a:t> services.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9DB1-B726-BF47-88A6-41410F057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apply</a:t>
            </a:r>
            <a:r>
              <a:rPr lang="sv-SE" dirty="0"/>
              <a:t> and </a:t>
            </a:r>
            <a:r>
              <a:rPr lang="sv-SE" dirty="0" err="1"/>
              <a:t>find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competition</a:t>
            </a:r>
            <a:r>
              <a:rPr lang="sv-SE" dirty="0"/>
              <a:t>, </a:t>
            </a:r>
            <a:r>
              <a:rPr lang="sv-SE" dirty="0" err="1"/>
              <a:t>please</a:t>
            </a:r>
            <a:r>
              <a:rPr lang="sv-SE" dirty="0"/>
              <a:t> visit </a:t>
            </a:r>
            <a:r>
              <a:rPr lang="sv-SE" dirty="0" err="1"/>
              <a:t>mobility.challengefrom.se</a:t>
            </a:r>
            <a:r>
              <a:rPr lang="sv-SE" dirty="0"/>
              <a:t>. </a:t>
            </a:r>
            <a:r>
              <a:rPr lang="sv-SE" dirty="0" err="1"/>
              <a:t>Registrations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February</a:t>
            </a:r>
            <a:r>
              <a:rPr lang="sv-SE" dirty="0"/>
              <a:t> 26, 2019, so </a:t>
            </a:r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inform</a:t>
            </a:r>
            <a:r>
              <a:rPr lang="sv-SE" dirty="0"/>
              <a:t> and </a:t>
            </a:r>
            <a:r>
              <a:rPr lang="sv-SE" dirty="0" err="1"/>
              <a:t>recommend</a:t>
            </a:r>
            <a:r>
              <a:rPr lang="sv-SE" dirty="0"/>
              <a:t> </a:t>
            </a:r>
            <a:r>
              <a:rPr lang="sv-SE" dirty="0" err="1"/>
              <a:t>companies</a:t>
            </a:r>
            <a:r>
              <a:rPr lang="sv-SE" dirty="0"/>
              <a:t> and </a:t>
            </a:r>
            <a:r>
              <a:rPr lang="sv-SE" dirty="0" err="1"/>
              <a:t>actor</a:t>
            </a:r>
            <a:r>
              <a:rPr lang="sv-SE" dirty="0"/>
              <a:t> </a:t>
            </a:r>
            <a:r>
              <a:rPr lang="sv-SE" dirty="0" err="1"/>
              <a:t>whom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relevant solution for the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Mobility</a:t>
            </a:r>
            <a:r>
              <a:rPr lang="sv-SE" dirty="0"/>
              <a:t> Challenge. 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39DB1-B726-BF47-88A6-41410F057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0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 </a:t>
            </a:r>
            <a:r>
              <a:rPr lang="sv-SE" dirty="0" err="1"/>
              <a:t>summarize</a:t>
            </a:r>
            <a:r>
              <a:rPr lang="sv-SE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The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Mobility</a:t>
            </a:r>
            <a:r>
              <a:rPr lang="sv-SE" dirty="0"/>
              <a:t> Challenge is </a:t>
            </a:r>
            <a:r>
              <a:rPr lang="sv-SE" dirty="0" err="1"/>
              <a:t>looking</a:t>
            </a:r>
            <a:r>
              <a:rPr lang="sv-SE" dirty="0"/>
              <a:t> for </a:t>
            </a:r>
            <a:r>
              <a:rPr lang="sv-SE" sz="1200" kern="1200" dirty="0">
                <a:solidFill>
                  <a:schemeClr val="bg1"/>
                </a:solidFill>
                <a:effectLst/>
                <a:latin typeface="Sweden Sans" panose="02000000000000000000" pitchFamily="2" charset="77"/>
                <a:ea typeface="+mn-ea"/>
                <a:cs typeface="Arial" panose="020B0604020202020204" pitchFamily="34" charset="0"/>
              </a:rPr>
              <a:t>a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seamless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service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that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combines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different transport alternatives and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improves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travel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for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people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in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everyday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life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-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while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reducing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the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need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of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a private </a:t>
            </a:r>
            <a:r>
              <a:rPr lang="sv-SE" sz="12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car</a:t>
            </a:r>
            <a:r>
              <a:rPr lang="sv-SE" sz="12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award 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fossil-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user-friendly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 transport services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commuter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built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an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enabling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integration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systems; and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scale.and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privately-owned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vehicles</a:t>
            </a:r>
            <a:r>
              <a:rPr lang="sv-SE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600" dirty="0">
              <a:solidFill>
                <a:schemeClr val="bg1"/>
              </a:solidFill>
              <a:latin typeface="Sweden Sans" panose="02000000000000000000" pitchFamily="2" charset="77"/>
              <a:ea typeface="Sweden Sans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 total </a:t>
            </a:r>
            <a:r>
              <a:rPr lang="sv-SE" dirty="0" err="1"/>
              <a:t>award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€150 000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offered</a:t>
            </a:r>
            <a:r>
              <a:rPr lang="sv-SE" dirty="0"/>
              <a:t> to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winners</a:t>
            </a:r>
            <a:r>
              <a:rPr lang="sv-SE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€1.5 million is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allocated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an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 grant to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1-3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transformational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solutions. (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grant).The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winners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Challenge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to legal and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expertise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experts on the Swedish transport system,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facilitating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Swedish </a:t>
            </a:r>
            <a:r>
              <a:rPr lang="sv-S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</a:t>
            </a:r>
            <a:r>
              <a:rPr lang="sv-S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39DB1-B726-BF47-88A6-41410F057B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028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bg>
      <p:bgPr>
        <a:solidFill>
          <a:srgbClr val="23A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1151" y="3490264"/>
            <a:ext cx="7273637" cy="1505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40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lnSpc>
                <a:spcPts val="5500"/>
              </a:lnSpc>
            </a:pPr>
            <a:r>
              <a:rPr lang="en-US" sz="4800" b="1" i="0" dirty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rPr>
              <a:t>A Challenge </a:t>
            </a:r>
            <a:br>
              <a:rPr lang="en-US" sz="4800" b="1" i="0" dirty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rPr>
            </a:br>
            <a:r>
              <a:rPr lang="en-US" sz="4800" b="1" i="0" dirty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rPr>
              <a:t>from Sweden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73F18-DFBD-6548-8AB8-EB22AC105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6" y="287414"/>
            <a:ext cx="1239660" cy="374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DA31DF-CA85-2944-8070-CFC62E932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628" y="5691899"/>
            <a:ext cx="3407817" cy="4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5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/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8863" y="2330450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1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058863" y="3084367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2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8863" y="3791629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3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4" y="2351232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4" y="3091872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02</a:t>
            </a:r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4" y="3802020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812297" y="2330450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4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12297" y="3084367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5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812297" y="3791629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6 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86838" y="2351232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86838" y="3091872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286838" y="3802020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06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8555622" y="2330450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7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8555622" y="3084367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8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555622" y="3791629"/>
            <a:ext cx="3002100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Agenda </a:t>
            </a:r>
            <a:r>
              <a:rPr lang="en-US" dirty="0" err="1"/>
              <a:t>punkt</a:t>
            </a:r>
            <a:r>
              <a:rPr lang="en-US" dirty="0"/>
              <a:t>  9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030163" y="2351232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07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030163" y="3091872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08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030163" y="3802020"/>
            <a:ext cx="453193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09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848980" y="271490"/>
            <a:ext cx="831273" cy="218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12.12.2017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47A041-CFBA-024D-8709-114F160E3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3" y="285531"/>
            <a:ext cx="1244082" cy="37903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F653E-027D-4A44-A823-CDB8018F86BB}"/>
              </a:ext>
            </a:extLst>
          </p:cNvPr>
          <p:cNvCxnSpPr/>
          <p:nvPr userDrawn="1"/>
        </p:nvCxnSpPr>
        <p:spPr>
          <a:xfrm>
            <a:off x="11388725" y="6380957"/>
            <a:ext cx="360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37C22EB-E072-D143-BBC4-FC166ECA45BE}"/>
              </a:ext>
            </a:extLst>
          </p:cNvPr>
          <p:cNvCxnSpPr/>
          <p:nvPr userDrawn="1"/>
        </p:nvCxnSpPr>
        <p:spPr>
          <a:xfrm rot="5400000">
            <a:off x="11388725" y="6380957"/>
            <a:ext cx="360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529D44A-6AFB-A444-B860-592AF7E14347}"/>
              </a:ext>
            </a:extLst>
          </p:cNvPr>
          <p:cNvSpPr txBox="1"/>
          <p:nvPr userDrawn="1"/>
        </p:nvSpPr>
        <p:spPr>
          <a:xfrm>
            <a:off x="11593514" y="6400800"/>
            <a:ext cx="43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4D33AF2-38AF-124E-A3B6-17B11102623E}" type="slidenum">
              <a:rPr lang="en-US" sz="1000" b="0" i="0" smtClean="0">
                <a:solidFill>
                  <a:schemeClr val="tx1"/>
                </a:solidFill>
                <a:latin typeface="Sweden Sans" charset="0"/>
                <a:ea typeface="Sweden Sans" charset="0"/>
                <a:cs typeface="Sweden Sans" charset="0"/>
              </a:rPr>
              <a:t>‹#›</a:t>
            </a:fld>
            <a:endParaRPr lang="en-US" sz="1000" b="0" i="0" dirty="0">
              <a:solidFill>
                <a:schemeClr val="tx1"/>
              </a:solidFill>
              <a:latin typeface="Sweden Sans" charset="0"/>
              <a:ea typeface="Sweden Sans" charset="0"/>
              <a:cs typeface="Swed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7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orient="horz" pos="3113">
          <p15:clr>
            <a:srgbClr val="FBAE40"/>
          </p15:clr>
        </p15:guide>
        <p15:guide id="5" orient="horz" pos="1321">
          <p15:clr>
            <a:srgbClr val="FBAE40"/>
          </p15:clr>
        </p15:guide>
        <p15:guide id="6" orient="horz" pos="2659">
          <p15:clr>
            <a:srgbClr val="FBAE40"/>
          </p15:clr>
        </p15:guide>
        <p15:guide id="7" orient="horz" pos="25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rgbClr val="D5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B0A5303-90F4-A340-962C-33CE366E1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461" y="4217630"/>
            <a:ext cx="4915231" cy="21875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i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B40E5D-7C34-454A-BAF3-EAF8293617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61" y="3536592"/>
            <a:ext cx="4915231" cy="68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Chapter 01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80FEE3-1E66-CB47-BAFD-9F9D82841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3" y="285531"/>
            <a:ext cx="1244082" cy="3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2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t Speaker/Theme">
    <p:bg>
      <p:bgPr>
        <a:solidFill>
          <a:srgbClr val="D5D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F67D8F-4FE0-9849-93F0-786E1FD9C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3" y="285531"/>
            <a:ext cx="1244082" cy="37903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79F972-90CF-FE4D-BC93-EAF74E0C4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461" y="4217630"/>
            <a:ext cx="4915231" cy="21875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i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F0FDD9-EBB5-CA42-AD93-0C9738F3E7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61" y="3536592"/>
            <a:ext cx="4915231" cy="68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Next Speaker </a:t>
            </a:r>
          </a:p>
        </p:txBody>
      </p:sp>
    </p:spTree>
    <p:extLst>
      <p:ext uri="{BB962C8B-B14F-4D97-AF65-F5344CB8AC3E}">
        <p14:creationId xmlns:p14="http://schemas.microsoft.com/office/powerpoint/2010/main" val="207763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48980" y="250708"/>
            <a:ext cx="831273" cy="218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12.12.2017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4376" y="4234415"/>
            <a:ext cx="4795974" cy="1536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Key goals in </a:t>
            </a: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Sustainable Mobility as a Service project:</a:t>
            </a:r>
          </a:p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484801" y="3254927"/>
            <a:ext cx="5003800" cy="2419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–  Fossil-free transport sector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–  A resource-efficient mobility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–  Sustainable mobility services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–  Increased supply and demand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–  Sustainable business models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75BA7B-0AEA-814D-AC3A-E135A8A35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3" y="285531"/>
            <a:ext cx="1244082" cy="3790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CF7AB4-9E76-9546-8A94-DF5BB8F3F4A6}"/>
              </a:ext>
            </a:extLst>
          </p:cNvPr>
          <p:cNvCxnSpPr/>
          <p:nvPr userDrawn="1"/>
        </p:nvCxnSpPr>
        <p:spPr>
          <a:xfrm>
            <a:off x="11388725" y="6380957"/>
            <a:ext cx="360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392BC3-26D8-0642-9980-FAA9D4A70D88}"/>
              </a:ext>
            </a:extLst>
          </p:cNvPr>
          <p:cNvCxnSpPr/>
          <p:nvPr userDrawn="1"/>
        </p:nvCxnSpPr>
        <p:spPr>
          <a:xfrm rot="5400000">
            <a:off x="11388725" y="6380957"/>
            <a:ext cx="360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6422F23-1271-4349-AA5B-92006406DF56}"/>
              </a:ext>
            </a:extLst>
          </p:cNvPr>
          <p:cNvSpPr txBox="1"/>
          <p:nvPr userDrawn="1"/>
        </p:nvSpPr>
        <p:spPr>
          <a:xfrm>
            <a:off x="11593514" y="6400800"/>
            <a:ext cx="43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4D33AF2-38AF-124E-A3B6-17B11102623E}" type="slidenum">
              <a:rPr lang="en-US" sz="1000" b="0" i="0" smtClean="0">
                <a:solidFill>
                  <a:schemeClr val="tx1"/>
                </a:solidFill>
                <a:latin typeface="Sweden Sans" charset="0"/>
                <a:ea typeface="Sweden Sans" charset="0"/>
                <a:cs typeface="Sweden Sans" charset="0"/>
              </a:rPr>
              <a:t>‹#›</a:t>
            </a:fld>
            <a:endParaRPr lang="en-US" sz="1000" b="0" i="0" dirty="0">
              <a:solidFill>
                <a:schemeClr val="tx1"/>
              </a:solidFill>
              <a:latin typeface="Sweden Sans" charset="0"/>
              <a:ea typeface="Sweden Sans" charset="0"/>
              <a:cs typeface="Swed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48980" y="250708"/>
            <a:ext cx="831273" cy="218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12.12.2017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0164" y="2507109"/>
            <a:ext cx="6024149" cy="3281363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1.  Fossil-free transport sector</a:t>
            </a:r>
          </a:p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2.  A resource-efficient mobility</a:t>
            </a:r>
          </a:p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3.  Sustainable mobility services</a:t>
            </a:r>
          </a:p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4.  Increased supply and demand</a:t>
            </a:r>
          </a:p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5. Sustainable business models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A2206-8900-874C-9CA2-8CEDD62AC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3" y="285531"/>
            <a:ext cx="1244082" cy="3790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042591-BE35-4E41-B10C-601E3B2691E4}"/>
              </a:ext>
            </a:extLst>
          </p:cNvPr>
          <p:cNvCxnSpPr/>
          <p:nvPr userDrawn="1"/>
        </p:nvCxnSpPr>
        <p:spPr>
          <a:xfrm>
            <a:off x="11388725" y="6380957"/>
            <a:ext cx="360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7DBD12-EB60-FA4D-A217-048F21656CF4}"/>
              </a:ext>
            </a:extLst>
          </p:cNvPr>
          <p:cNvCxnSpPr/>
          <p:nvPr userDrawn="1"/>
        </p:nvCxnSpPr>
        <p:spPr>
          <a:xfrm rot="5400000">
            <a:off x="11388725" y="6380957"/>
            <a:ext cx="360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4F525D-4318-C34C-9295-14C69C18D0FA}"/>
              </a:ext>
            </a:extLst>
          </p:cNvPr>
          <p:cNvSpPr txBox="1"/>
          <p:nvPr userDrawn="1"/>
        </p:nvSpPr>
        <p:spPr>
          <a:xfrm>
            <a:off x="11593514" y="6400800"/>
            <a:ext cx="43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4D33AF2-38AF-124E-A3B6-17B11102623E}" type="slidenum">
              <a:rPr lang="en-US" sz="1000" b="0" i="0" smtClean="0">
                <a:solidFill>
                  <a:schemeClr val="tx1"/>
                </a:solidFill>
                <a:latin typeface="Sweden Sans" charset="0"/>
                <a:ea typeface="Sweden Sans" charset="0"/>
                <a:cs typeface="Sweden Sans" charset="0"/>
              </a:rPr>
              <a:t>‹#›</a:t>
            </a:fld>
            <a:endParaRPr lang="en-US" sz="1000" b="0" i="0" dirty="0">
              <a:solidFill>
                <a:schemeClr val="tx1"/>
              </a:solidFill>
              <a:latin typeface="Sweden Sans" charset="0"/>
              <a:ea typeface="Sweden Sans" charset="0"/>
              <a:cs typeface="Swed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04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3" y="4620246"/>
            <a:ext cx="2332749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Key goals in 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eden Sans" charset="0"/>
                <a:ea typeface="Sweden Sans" charset="0"/>
                <a:cs typeface="Sweden Sans" charset="0"/>
              </a:rPr>
              <a:t>Sustainable Mobility as a Service project</a:t>
            </a:r>
          </a:p>
          <a:p>
            <a:pPr lvl="0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08325" y="0"/>
            <a:ext cx="9083675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3108325" y="0"/>
            <a:ext cx="9083675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-276755" y="-135467"/>
            <a:ext cx="12468755" cy="69934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 flipV="1">
            <a:off x="-24342" y="0"/>
            <a:ext cx="12216342" cy="68410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BAF9134-CB7F-AC47-A80F-A240B2466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6" y="287414"/>
            <a:ext cx="1239660" cy="3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9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848980" y="271490"/>
            <a:ext cx="831273" cy="218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12.12.2017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ABD4B-0AA5-FF48-BFD3-99CD86E90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3" y="285531"/>
            <a:ext cx="1244082" cy="3790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96842-AFBF-2248-AA1C-63C3AC9CE5D0}"/>
              </a:ext>
            </a:extLst>
          </p:cNvPr>
          <p:cNvCxnSpPr/>
          <p:nvPr userDrawn="1"/>
        </p:nvCxnSpPr>
        <p:spPr>
          <a:xfrm>
            <a:off x="11388725" y="6380957"/>
            <a:ext cx="360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29F011-F580-FE44-BD1D-77831872C5E7}"/>
              </a:ext>
            </a:extLst>
          </p:cNvPr>
          <p:cNvCxnSpPr/>
          <p:nvPr userDrawn="1"/>
        </p:nvCxnSpPr>
        <p:spPr>
          <a:xfrm rot="5400000">
            <a:off x="11388725" y="6380957"/>
            <a:ext cx="360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B84515-3F76-A549-A51B-F5BF7A5573DF}"/>
              </a:ext>
            </a:extLst>
          </p:cNvPr>
          <p:cNvSpPr txBox="1"/>
          <p:nvPr userDrawn="1"/>
        </p:nvSpPr>
        <p:spPr>
          <a:xfrm>
            <a:off x="11593514" y="6400800"/>
            <a:ext cx="43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4D33AF2-38AF-124E-A3B6-17B11102623E}" type="slidenum">
              <a:rPr lang="en-US" sz="1000" b="0" i="0" smtClean="0">
                <a:solidFill>
                  <a:schemeClr val="tx1"/>
                </a:solidFill>
                <a:latin typeface="Sweden Sans" charset="0"/>
                <a:ea typeface="Sweden Sans" charset="0"/>
                <a:cs typeface="Sweden Sans" charset="0"/>
              </a:rPr>
              <a:t>‹#›</a:t>
            </a:fld>
            <a:endParaRPr lang="en-US" sz="1000" b="0" i="0" dirty="0">
              <a:solidFill>
                <a:schemeClr val="tx1"/>
              </a:solidFill>
              <a:latin typeface="Sweden Sans" charset="0"/>
              <a:ea typeface="Sweden Sans" charset="0"/>
              <a:cs typeface="Swed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0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tart slide">
    <p:bg>
      <p:bgPr>
        <a:solidFill>
          <a:srgbClr val="23A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1150" y="3490264"/>
            <a:ext cx="7273638" cy="15052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300"/>
              </a:lnSpc>
              <a:spcBef>
                <a:spcPts val="0"/>
              </a:spcBef>
              <a:buSzTx/>
              <a:buFontTx/>
              <a:buNone/>
              <a:defRPr sz="4000"/>
            </a:lvl1pPr>
            <a:lvl2pPr marL="0" indent="457200">
              <a:lnSpc>
                <a:spcPts val="5300"/>
              </a:lnSpc>
              <a:spcBef>
                <a:spcPts val="0"/>
              </a:spcBef>
              <a:buSzTx/>
              <a:buFontTx/>
              <a:buNone/>
              <a:defRPr sz="4000"/>
            </a:lvl2pPr>
            <a:lvl3pPr marL="0" indent="914400">
              <a:lnSpc>
                <a:spcPts val="5300"/>
              </a:lnSpc>
              <a:spcBef>
                <a:spcPts val="0"/>
              </a:spcBef>
              <a:buSzTx/>
              <a:buFontTx/>
              <a:buNone/>
              <a:defRPr sz="4000"/>
            </a:lvl3pPr>
            <a:lvl4pPr marL="0" indent="1371600">
              <a:lnSpc>
                <a:spcPts val="5300"/>
              </a:lnSpc>
              <a:spcBef>
                <a:spcPts val="0"/>
              </a:spcBef>
              <a:buSzTx/>
              <a:buFontTx/>
              <a:buNone/>
              <a:defRPr sz="4000"/>
            </a:lvl4pPr>
            <a:lvl5pPr marL="0" indent="1828800">
              <a:lnSpc>
                <a:spcPts val="5300"/>
              </a:lnSpc>
              <a:spcBef>
                <a:spcPts val="0"/>
              </a:spcBef>
              <a:buSzTx/>
              <a:buFont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40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896" y="287413"/>
            <a:ext cx="1239661" cy="374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627" y="5691899"/>
            <a:ext cx="3407819" cy="474697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Sweden Sans"/>
                <a:ea typeface="Sweden Sans"/>
                <a:cs typeface="Sweden Sans"/>
                <a:sym typeface="Swed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6648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A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3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2" r:id="rId2"/>
    <p:sldLayoutId id="2147483712" r:id="rId3"/>
    <p:sldLayoutId id="2147483741" r:id="rId4"/>
    <p:sldLayoutId id="2147483737" r:id="rId5"/>
    <p:sldLayoutId id="2147483735" r:id="rId6"/>
    <p:sldLayoutId id="2147483740" r:id="rId7"/>
    <p:sldLayoutId id="2147483711" r:id="rId8"/>
    <p:sldLayoutId id="214748374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pos="1005">
          <p15:clr>
            <a:srgbClr val="F26B43"/>
          </p15:clr>
        </p15:guide>
        <p15:guide id="4" pos="1186">
          <p15:clr>
            <a:srgbClr val="F26B43"/>
          </p15:clr>
        </p15:guide>
        <p15:guide id="5" pos="1799">
          <p15:clr>
            <a:srgbClr val="F26B43"/>
          </p15:clr>
        </p15:guide>
        <p15:guide id="6" pos="1958">
          <p15:clr>
            <a:srgbClr val="F26B43"/>
          </p15:clr>
        </p15:guide>
        <p15:guide id="7" pos="2570">
          <p15:clr>
            <a:srgbClr val="F26B43"/>
          </p15:clr>
        </p15:guide>
        <p15:guide id="8" pos="2751">
          <p15:clr>
            <a:srgbClr val="F26B43"/>
          </p15:clr>
        </p15:guide>
        <p15:guide id="9" pos="3364">
          <p15:clr>
            <a:srgbClr val="F26B43"/>
          </p15:clr>
        </p15:guide>
        <p15:guide id="10" pos="3522">
          <p15:clr>
            <a:srgbClr val="F26B43"/>
          </p15:clr>
        </p15:guide>
        <p15:guide id="11" pos="4135">
          <p15:clr>
            <a:srgbClr val="F26B43"/>
          </p15:clr>
        </p15:guide>
        <p15:guide id="12" pos="4316">
          <p15:clr>
            <a:srgbClr val="F26B43"/>
          </p15:clr>
        </p15:guide>
        <p15:guide id="13" pos="4929">
          <p15:clr>
            <a:srgbClr val="F26B43"/>
          </p15:clr>
        </p15:guide>
        <p15:guide id="14" pos="5110">
          <p15:clr>
            <a:srgbClr val="F26B43"/>
          </p15:clr>
        </p15:guide>
        <p15:guide id="16" pos="5722">
          <p15:clr>
            <a:srgbClr val="F26B43"/>
          </p15:clr>
        </p15:guide>
        <p15:guide id="17" pos="5881">
          <p15:clr>
            <a:srgbClr val="F26B43"/>
          </p15:clr>
        </p15:guide>
        <p15:guide id="18" pos="6494">
          <p15:clr>
            <a:srgbClr val="F26B43"/>
          </p15:clr>
        </p15:guide>
        <p15:guide id="19" pos="6698">
          <p15:clr>
            <a:srgbClr val="F26B43"/>
          </p15:clr>
        </p15:guide>
        <p15:guide id="20" pos="7287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867">
          <p15:clr>
            <a:srgbClr val="F26B43"/>
          </p15:clr>
        </p15:guide>
        <p15:guide id="23" orient="horz" pos="1185">
          <p15:clr>
            <a:srgbClr val="F26B43"/>
          </p15:clr>
        </p15:guide>
        <p15:guide id="24" orient="horz" pos="1321">
          <p15:clr>
            <a:srgbClr val="F26B43"/>
          </p15:clr>
        </p15:guide>
        <p15:guide id="25" orient="horz" pos="1638">
          <p15:clr>
            <a:srgbClr val="F26B43"/>
          </p15:clr>
        </p15:guide>
        <p15:guide id="26" orient="horz" pos="2092">
          <p15:clr>
            <a:srgbClr val="F26B43"/>
          </p15:clr>
        </p15:guide>
        <p15:guide id="27" orient="horz" pos="2228">
          <p15:clr>
            <a:srgbClr val="F26B43"/>
          </p15:clr>
        </p15:guide>
        <p15:guide id="28" orient="horz" pos="2546">
          <p15:clr>
            <a:srgbClr val="F26B43"/>
          </p15:clr>
        </p15:guide>
        <p15:guide id="29" orient="horz" pos="2659">
          <p15:clr>
            <a:srgbClr val="F26B43"/>
          </p15:clr>
        </p15:guide>
        <p15:guide id="30" orient="horz" pos="2999">
          <p15:clr>
            <a:srgbClr val="F26B43"/>
          </p15:clr>
        </p15:guide>
        <p15:guide id="31" orient="horz" pos="3113">
          <p15:clr>
            <a:srgbClr val="F26B43"/>
          </p15:clr>
        </p15:guide>
        <p15:guide id="32" orient="horz" pos="3453">
          <p15:clr>
            <a:srgbClr val="F26B43"/>
          </p15:clr>
        </p15:guide>
        <p15:guide id="33" orient="horz" pos="3566">
          <p15:clr>
            <a:srgbClr val="F26B43"/>
          </p15:clr>
        </p15:guide>
        <p15:guide id="34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A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1151" y="2434360"/>
            <a:ext cx="5799773" cy="1505238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sz="4800" b="1" dirty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rPr>
              <a:t>Sustainable Mobility Challenge</a:t>
            </a:r>
          </a:p>
          <a:p>
            <a:pPr>
              <a:lnSpc>
                <a:spcPts val="5500"/>
              </a:lnSpc>
            </a:pPr>
            <a:endParaRPr lang="en-US" sz="4800" b="1" dirty="0">
              <a:solidFill>
                <a:schemeClr val="bg1"/>
              </a:solidFill>
              <a:latin typeface="Sweden Sans" charset="0"/>
              <a:ea typeface="Sweden Sans" charset="0"/>
              <a:cs typeface="Sweden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A3566-345B-0545-8A0F-80493418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219" y="-1313261"/>
            <a:ext cx="7729082" cy="837317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1A56B8-55CD-4844-8318-A3B1C281F8BE}"/>
              </a:ext>
            </a:extLst>
          </p:cNvPr>
          <p:cNvSpPr txBox="1">
            <a:spLocks/>
          </p:cNvSpPr>
          <p:nvPr/>
        </p:nvSpPr>
        <p:spPr>
          <a:xfrm>
            <a:off x="551151" y="3939598"/>
            <a:ext cx="5799773" cy="1505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5300"/>
              </a:lnSpc>
              <a:spcBef>
                <a:spcPts val="0"/>
              </a:spcBef>
              <a:buFont typeface="Arial"/>
              <a:buNone/>
              <a:defRPr sz="4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rPr>
              <a:t>Does your </a:t>
            </a:r>
            <a:r>
              <a:rPr lang="en-US" sz="2400" dirty="0" err="1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rPr>
              <a:t>organisation</a:t>
            </a:r>
            <a:r>
              <a:rPr lang="en-US" sz="2400" dirty="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rPr>
              <a:t> have an innovative solution for sustainable mobility? </a:t>
            </a:r>
          </a:p>
        </p:txBody>
      </p:sp>
    </p:spTree>
    <p:extLst>
      <p:ext uri="{BB962C8B-B14F-4D97-AF65-F5344CB8AC3E}">
        <p14:creationId xmlns:p14="http://schemas.microsoft.com/office/powerpoint/2010/main" val="190052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Rak 28">
            <a:extLst>
              <a:ext uri="{FF2B5EF4-FFF2-40B4-BE49-F238E27FC236}">
                <a16:creationId xmlns:a16="http://schemas.microsoft.com/office/drawing/2014/main" id="{39467E85-3C8A-3746-83AC-DED841790EAF}"/>
              </a:ext>
            </a:extLst>
          </p:cNvPr>
          <p:cNvCxnSpPr>
            <a:cxnSpLocks/>
          </p:cNvCxnSpPr>
          <p:nvPr/>
        </p:nvCxnSpPr>
        <p:spPr>
          <a:xfrm>
            <a:off x="9491274" y="3944910"/>
            <a:ext cx="1469036" cy="0"/>
          </a:xfrm>
          <a:prstGeom prst="line">
            <a:avLst/>
          </a:prstGeom>
          <a:noFill/>
          <a:ln w="12700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74" name="Rak 29">
            <a:extLst>
              <a:ext uri="{FF2B5EF4-FFF2-40B4-BE49-F238E27FC236}">
                <a16:creationId xmlns:a16="http://schemas.microsoft.com/office/drawing/2014/main" id="{F210D835-4561-A048-B380-5C630C9D31B8}"/>
              </a:ext>
            </a:extLst>
          </p:cNvPr>
          <p:cNvCxnSpPr>
            <a:cxnSpLocks/>
          </p:cNvCxnSpPr>
          <p:nvPr/>
        </p:nvCxnSpPr>
        <p:spPr>
          <a:xfrm>
            <a:off x="7437621" y="5338997"/>
            <a:ext cx="1469036" cy="0"/>
          </a:xfrm>
          <a:prstGeom prst="line">
            <a:avLst/>
          </a:prstGeom>
          <a:noFill/>
          <a:ln w="12700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sp>
        <p:nvSpPr>
          <p:cNvPr id="75" name="Shape 125">
            <a:extLst>
              <a:ext uri="{FF2B5EF4-FFF2-40B4-BE49-F238E27FC236}">
                <a16:creationId xmlns:a16="http://schemas.microsoft.com/office/drawing/2014/main" id="{ADEA1245-903B-2247-9120-2E7E19FC9082}"/>
              </a:ext>
            </a:extLst>
          </p:cNvPr>
          <p:cNvSpPr/>
          <p:nvPr/>
        </p:nvSpPr>
        <p:spPr>
          <a:xfrm>
            <a:off x="718894" y="807443"/>
            <a:ext cx="5627577" cy="5627577"/>
          </a:xfrm>
          <a:prstGeom prst="ellipse">
            <a:avLst/>
          </a:prstGeom>
          <a:solidFill>
            <a:srgbClr val="46B01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Sweden Sans"/>
            </a:endParaRPr>
          </a:p>
        </p:txBody>
      </p:sp>
      <p:sp>
        <p:nvSpPr>
          <p:cNvPr id="76" name="Shape 126">
            <a:extLst>
              <a:ext uri="{FF2B5EF4-FFF2-40B4-BE49-F238E27FC236}">
                <a16:creationId xmlns:a16="http://schemas.microsoft.com/office/drawing/2014/main" id="{7359DB21-447E-E343-A597-394090F5BFC1}"/>
              </a:ext>
            </a:extLst>
          </p:cNvPr>
          <p:cNvSpPr/>
          <p:nvPr/>
        </p:nvSpPr>
        <p:spPr>
          <a:xfrm>
            <a:off x="1211826" y="1972243"/>
            <a:ext cx="4641713" cy="3297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 algn="ctr" hangingPunct="0">
              <a:lnSpc>
                <a:spcPct val="120000"/>
              </a:lnSpc>
              <a:defRPr sz="8000" b="1">
                <a:latin typeface="Zurich"/>
                <a:ea typeface="Zurich"/>
                <a:cs typeface="Zurich"/>
                <a:sym typeface="Zurich"/>
              </a:defRPr>
            </a:pPr>
            <a:r>
              <a:rPr sz="54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  <a:t>Vision </a:t>
            </a:r>
            <a:br>
              <a:rPr sz="36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</a:br>
            <a:r>
              <a:rPr lang="sv-SE" sz="36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  <a:t>A </a:t>
            </a:r>
            <a:r>
              <a:rPr lang="sv-SE" sz="3600" b="1" kern="0" dirty="0" err="1">
                <a:solidFill>
                  <a:srgbClr val="FFFFFF"/>
                </a:solidFill>
                <a:ea typeface="Zurich"/>
                <a:cs typeface="Zurich"/>
                <a:sym typeface="Zurich"/>
              </a:rPr>
              <a:t>sustainable</a:t>
            </a:r>
            <a:r>
              <a:rPr lang="sv-SE" sz="36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  <a:t> </a:t>
            </a:r>
            <a:br>
              <a:rPr lang="sv-SE" sz="36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</a:br>
            <a:r>
              <a:rPr sz="3600" b="1" kern="0" dirty="0" err="1">
                <a:solidFill>
                  <a:srgbClr val="FFFFFF"/>
                </a:solidFill>
                <a:ea typeface="Zurich"/>
                <a:cs typeface="Zurich"/>
                <a:sym typeface="Zurich"/>
              </a:rPr>
              <a:t>energ</a:t>
            </a:r>
            <a:r>
              <a:rPr lang="sv-SE" sz="36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  <a:t>y </a:t>
            </a:r>
            <a:r>
              <a:rPr sz="36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  <a:t>system</a:t>
            </a:r>
          </a:p>
        </p:txBody>
      </p:sp>
      <p:sp>
        <p:nvSpPr>
          <p:cNvPr id="77" name="Ellips 17">
            <a:extLst>
              <a:ext uri="{FF2B5EF4-FFF2-40B4-BE49-F238E27FC236}">
                <a16:creationId xmlns:a16="http://schemas.microsoft.com/office/drawing/2014/main" id="{0761773A-A341-594E-AA55-D611DB6D5B2B}"/>
              </a:ext>
            </a:extLst>
          </p:cNvPr>
          <p:cNvSpPr/>
          <p:nvPr/>
        </p:nvSpPr>
        <p:spPr>
          <a:xfrm>
            <a:off x="9925985" y="3015520"/>
            <a:ext cx="1843790" cy="1843790"/>
          </a:xfrm>
          <a:prstGeom prst="ellipse">
            <a:avLst/>
          </a:prstGeom>
          <a:solidFill>
            <a:srgbClr val="A7A7A7">
              <a:lumMod val="5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weden Sans"/>
              <a:cs typeface="Sweden Sans"/>
              <a:sym typeface="Sweden Sans"/>
            </a:endParaRPr>
          </a:p>
        </p:txBody>
      </p:sp>
      <p:sp>
        <p:nvSpPr>
          <p:cNvPr id="78" name="Shape 126">
            <a:extLst>
              <a:ext uri="{FF2B5EF4-FFF2-40B4-BE49-F238E27FC236}">
                <a16:creationId xmlns:a16="http://schemas.microsoft.com/office/drawing/2014/main" id="{4D5B194F-5E2D-F84F-8E2E-3E9CB524F880}"/>
              </a:ext>
            </a:extLst>
          </p:cNvPr>
          <p:cNvSpPr/>
          <p:nvPr/>
        </p:nvSpPr>
        <p:spPr>
          <a:xfrm>
            <a:off x="9941097" y="3176451"/>
            <a:ext cx="1948600" cy="1577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 algn="ctr" hangingPunct="0">
              <a:defRPr sz="8000" b="1">
                <a:latin typeface="Zurich"/>
                <a:ea typeface="Zurich"/>
                <a:cs typeface="Zurich"/>
                <a:sym typeface="Zurich"/>
              </a:defRPr>
            </a:pPr>
            <a:r>
              <a:rPr lang="sv-SE" sz="48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  <a:t>95%</a:t>
            </a:r>
          </a:p>
        </p:txBody>
      </p:sp>
      <p:sp>
        <p:nvSpPr>
          <p:cNvPr id="79" name="textruta 19">
            <a:extLst>
              <a:ext uri="{FF2B5EF4-FFF2-40B4-BE49-F238E27FC236}">
                <a16:creationId xmlns:a16="http://schemas.microsoft.com/office/drawing/2014/main" id="{E4FE392F-00B1-0741-9DFA-E6F34BCE1B40}"/>
              </a:ext>
            </a:extLst>
          </p:cNvPr>
          <p:cNvSpPr txBox="1"/>
          <p:nvPr/>
        </p:nvSpPr>
        <p:spPr>
          <a:xfrm>
            <a:off x="7882245" y="3610044"/>
            <a:ext cx="19126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kern="0" dirty="0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A </a:t>
            </a:r>
            <a:r>
              <a:rPr lang="sv-SE" kern="0" dirty="0" err="1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car</a:t>
            </a:r>
            <a:r>
              <a:rPr lang="sv-SE" kern="0" dirty="0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 is </a:t>
            </a:r>
            <a:r>
              <a:rPr lang="sv-SE" kern="0" dirty="0" err="1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parked</a:t>
            </a:r>
            <a:r>
              <a:rPr lang="sv-SE" kern="0" dirty="0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 </a:t>
            </a:r>
            <a:br>
              <a:rPr lang="sv-SE" kern="0" dirty="0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</a:br>
            <a:r>
              <a:rPr lang="sv-SE" kern="0" dirty="0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o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f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its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lifetime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weden Sans"/>
              <a:cs typeface="Sweden Sans"/>
              <a:sym typeface="Sweden Sans"/>
            </a:endParaRPr>
          </a:p>
        </p:txBody>
      </p:sp>
      <p:sp>
        <p:nvSpPr>
          <p:cNvPr id="80" name="Ellips 20">
            <a:extLst>
              <a:ext uri="{FF2B5EF4-FFF2-40B4-BE49-F238E27FC236}">
                <a16:creationId xmlns:a16="http://schemas.microsoft.com/office/drawing/2014/main" id="{BEC0FD02-2397-6443-A863-9024165BAF6E}"/>
              </a:ext>
            </a:extLst>
          </p:cNvPr>
          <p:cNvSpPr/>
          <p:nvPr/>
        </p:nvSpPr>
        <p:spPr>
          <a:xfrm>
            <a:off x="6478251" y="4364636"/>
            <a:ext cx="1843790" cy="1843790"/>
          </a:xfrm>
          <a:prstGeom prst="ellipse">
            <a:avLst/>
          </a:prstGeom>
          <a:solidFill>
            <a:srgbClr val="A7A7A7">
              <a:lumMod val="5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weden Sans"/>
              <a:cs typeface="Sweden Sans"/>
              <a:sym typeface="Sweden Sans"/>
            </a:endParaRPr>
          </a:p>
        </p:txBody>
      </p:sp>
      <p:sp>
        <p:nvSpPr>
          <p:cNvPr id="81" name="Shape 126">
            <a:extLst>
              <a:ext uri="{FF2B5EF4-FFF2-40B4-BE49-F238E27FC236}">
                <a16:creationId xmlns:a16="http://schemas.microsoft.com/office/drawing/2014/main" id="{3A89FDD6-A757-A342-94C4-BC921939E7B8}"/>
              </a:ext>
            </a:extLst>
          </p:cNvPr>
          <p:cNvSpPr/>
          <p:nvPr/>
        </p:nvSpPr>
        <p:spPr>
          <a:xfrm>
            <a:off x="6448393" y="4525567"/>
            <a:ext cx="1948600" cy="1577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 algn="ctr" hangingPunct="0">
              <a:defRPr sz="8000" b="1">
                <a:latin typeface="Zurich"/>
                <a:ea typeface="Zurich"/>
                <a:cs typeface="Zurich"/>
                <a:sym typeface="Zurich"/>
              </a:defRPr>
            </a:pPr>
            <a:r>
              <a:rPr lang="sv-SE" sz="48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  <a:t>+50%</a:t>
            </a:r>
          </a:p>
        </p:txBody>
      </p:sp>
      <p:sp>
        <p:nvSpPr>
          <p:cNvPr id="82" name="textruta 22">
            <a:extLst>
              <a:ext uri="{FF2B5EF4-FFF2-40B4-BE49-F238E27FC236}">
                <a16:creationId xmlns:a16="http://schemas.microsoft.com/office/drawing/2014/main" id="{C7CC2A96-98AD-0C4F-B051-7237C42694C6}"/>
              </a:ext>
            </a:extLst>
          </p:cNvPr>
          <p:cNvSpPr txBox="1"/>
          <p:nvPr/>
        </p:nvSpPr>
        <p:spPr>
          <a:xfrm>
            <a:off x="8951626" y="5024203"/>
            <a:ext cx="261064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kern="0" dirty="0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o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f all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car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travel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, transport</a:t>
            </a:r>
            <a:b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</a:b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weden Sans"/>
              </a:rPr>
              <a:t>1 person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weden Sans"/>
              <a:cs typeface="Sweden Sans"/>
              <a:sym typeface="Sweden Sans"/>
            </a:endParaRPr>
          </a:p>
        </p:txBody>
      </p:sp>
      <p:cxnSp>
        <p:nvCxnSpPr>
          <p:cNvPr id="83" name="Rak 23">
            <a:extLst>
              <a:ext uri="{FF2B5EF4-FFF2-40B4-BE49-F238E27FC236}">
                <a16:creationId xmlns:a16="http://schemas.microsoft.com/office/drawing/2014/main" id="{15A544DF-14E2-1745-BD0B-BAB602982287}"/>
              </a:ext>
            </a:extLst>
          </p:cNvPr>
          <p:cNvCxnSpPr>
            <a:cxnSpLocks/>
          </p:cNvCxnSpPr>
          <p:nvPr/>
        </p:nvCxnSpPr>
        <p:spPr>
          <a:xfrm>
            <a:off x="7929798" y="2458384"/>
            <a:ext cx="1469036" cy="0"/>
          </a:xfrm>
          <a:prstGeom prst="line">
            <a:avLst/>
          </a:prstGeom>
          <a:noFill/>
          <a:ln w="12700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sp>
        <p:nvSpPr>
          <p:cNvPr id="84" name="Ellips 24">
            <a:extLst>
              <a:ext uri="{FF2B5EF4-FFF2-40B4-BE49-F238E27FC236}">
                <a16:creationId xmlns:a16="http://schemas.microsoft.com/office/drawing/2014/main" id="{B28CF2D7-BC52-B54A-BEF7-C3C279905197}"/>
              </a:ext>
            </a:extLst>
          </p:cNvPr>
          <p:cNvSpPr/>
          <p:nvPr/>
        </p:nvSpPr>
        <p:spPr>
          <a:xfrm>
            <a:off x="7000407" y="1543984"/>
            <a:ext cx="1843790" cy="1843790"/>
          </a:xfrm>
          <a:prstGeom prst="ellipse">
            <a:avLst/>
          </a:prstGeom>
          <a:solidFill>
            <a:srgbClr val="A7A7A7">
              <a:lumMod val="5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weden Sans"/>
              <a:cs typeface="Sweden Sans"/>
              <a:sym typeface="Sweden Sans"/>
            </a:endParaRPr>
          </a:p>
        </p:txBody>
      </p:sp>
      <p:sp>
        <p:nvSpPr>
          <p:cNvPr id="85" name="Shape 126">
            <a:extLst>
              <a:ext uri="{FF2B5EF4-FFF2-40B4-BE49-F238E27FC236}">
                <a16:creationId xmlns:a16="http://schemas.microsoft.com/office/drawing/2014/main" id="{50C2AFA9-1E1C-F74F-BED2-06D04E5B1362}"/>
              </a:ext>
            </a:extLst>
          </p:cNvPr>
          <p:cNvSpPr/>
          <p:nvPr/>
        </p:nvSpPr>
        <p:spPr>
          <a:xfrm>
            <a:off x="7015519" y="1704915"/>
            <a:ext cx="1948600" cy="1577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 algn="ctr" hangingPunct="0">
              <a:defRPr sz="8000" b="1">
                <a:latin typeface="Zurich"/>
                <a:ea typeface="Zurich"/>
                <a:cs typeface="Zurich"/>
                <a:sym typeface="Zurich"/>
              </a:defRPr>
            </a:pPr>
            <a:r>
              <a:rPr lang="sv-SE" sz="4800" b="1" kern="0" dirty="0">
                <a:solidFill>
                  <a:srgbClr val="FFFFFF"/>
                </a:solidFill>
                <a:ea typeface="Zurich"/>
                <a:cs typeface="Zurich"/>
                <a:sym typeface="Zurich"/>
              </a:rPr>
              <a:t>30%</a:t>
            </a:r>
          </a:p>
        </p:txBody>
      </p:sp>
      <p:sp>
        <p:nvSpPr>
          <p:cNvPr id="86" name="textruta 27">
            <a:extLst>
              <a:ext uri="{FF2B5EF4-FFF2-40B4-BE49-F238E27FC236}">
                <a16:creationId xmlns:a16="http://schemas.microsoft.com/office/drawing/2014/main" id="{57FE00E9-FBF0-564B-810E-D5CA5650F788}"/>
              </a:ext>
            </a:extLst>
          </p:cNvPr>
          <p:cNvSpPr txBox="1"/>
          <p:nvPr/>
        </p:nvSpPr>
        <p:spPr>
          <a:xfrm>
            <a:off x="9428814" y="2128601"/>
            <a:ext cx="276318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kern="0" dirty="0" err="1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of</a:t>
            </a:r>
            <a:r>
              <a:rPr lang="sv-SE" kern="0" dirty="0">
                <a:solidFill>
                  <a:srgbClr val="000000"/>
                </a:solidFill>
                <a:ea typeface="Sweden Sans"/>
                <a:cs typeface="Sweden Sans"/>
                <a:sym typeface="Sweden Sans"/>
              </a:rPr>
              <a:t>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CO</a:t>
            </a:r>
            <a:r>
              <a:rPr kumimoji="0" lang="sv-SE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2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-emissions from </a:t>
            </a:r>
            <a:r>
              <a:rPr kumimoji="0" lang="sv-S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domestic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weden Sans"/>
                <a:cs typeface="Sweden Sans"/>
                <a:sym typeface="Sweden Sans"/>
              </a:rPr>
              <a:t> transport in Sweden</a:t>
            </a:r>
          </a:p>
        </p:txBody>
      </p:sp>
    </p:spTree>
    <p:extLst>
      <p:ext uri="{BB962C8B-B14F-4D97-AF65-F5344CB8AC3E}">
        <p14:creationId xmlns:p14="http://schemas.microsoft.com/office/powerpoint/2010/main" val="68689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8E3C7E6-27B0-0545-A137-3FC44DA97267}"/>
              </a:ext>
            </a:extLst>
          </p:cNvPr>
          <p:cNvSpPr txBox="1">
            <a:spLocks/>
          </p:cNvSpPr>
          <p:nvPr/>
        </p:nvSpPr>
        <p:spPr>
          <a:xfrm>
            <a:off x="523461" y="4646064"/>
            <a:ext cx="4915231" cy="6810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88970-4ECE-E340-A408-E14FB95B4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85" y="-1304421"/>
            <a:ext cx="7477774" cy="10747366"/>
          </a:xfrm>
          <a:prstGeom prst="rect">
            <a:avLst/>
          </a:prstGeom>
        </p:spPr>
      </p:pic>
      <p:sp>
        <p:nvSpPr>
          <p:cNvPr id="9" name="Ellips 13">
            <a:extLst>
              <a:ext uri="{FF2B5EF4-FFF2-40B4-BE49-F238E27FC236}">
                <a16:creationId xmlns:a16="http://schemas.microsoft.com/office/drawing/2014/main" id="{BF523D9C-8D76-6044-8B98-E0927FAC3EB4}"/>
              </a:ext>
            </a:extLst>
          </p:cNvPr>
          <p:cNvSpPr/>
          <p:nvPr/>
        </p:nvSpPr>
        <p:spPr>
          <a:xfrm>
            <a:off x="6610889" y="1294720"/>
            <a:ext cx="3851564" cy="3851563"/>
          </a:xfrm>
          <a:prstGeom prst="ellipse">
            <a:avLst/>
          </a:prstGeom>
          <a:noFill/>
          <a:ln w="38100" cap="flat">
            <a:solidFill>
              <a:srgbClr val="00642C">
                <a:alpha val="41000"/>
              </a:srgb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weden Sans"/>
              <a:ea typeface="Sweden Sans"/>
              <a:cs typeface="Sweden Sans"/>
              <a:sym typeface="Sweden Sans"/>
            </a:endParaRPr>
          </a:p>
        </p:txBody>
      </p:sp>
      <p:sp>
        <p:nvSpPr>
          <p:cNvPr id="10" name="Ellips 7">
            <a:extLst>
              <a:ext uri="{FF2B5EF4-FFF2-40B4-BE49-F238E27FC236}">
                <a16:creationId xmlns:a16="http://schemas.microsoft.com/office/drawing/2014/main" id="{F6B6C64C-190C-164E-A0F2-0C3B2FC6495E}"/>
              </a:ext>
            </a:extLst>
          </p:cNvPr>
          <p:cNvSpPr/>
          <p:nvPr/>
        </p:nvSpPr>
        <p:spPr>
          <a:xfrm>
            <a:off x="5996064" y="1227719"/>
            <a:ext cx="1543987" cy="1561020"/>
          </a:xfrm>
          <a:prstGeom prst="ellipse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weden Sans"/>
              <a:ea typeface="Sweden Sans"/>
              <a:cs typeface="Sweden Sans"/>
              <a:sym typeface="Sweden Sans"/>
            </a:endParaRPr>
          </a:p>
        </p:txBody>
      </p:sp>
      <p:sp>
        <p:nvSpPr>
          <p:cNvPr id="11" name="Ellips 8">
            <a:extLst>
              <a:ext uri="{FF2B5EF4-FFF2-40B4-BE49-F238E27FC236}">
                <a16:creationId xmlns:a16="http://schemas.microsoft.com/office/drawing/2014/main" id="{6A5EDB35-B093-0D4A-B691-77ED1F829094}"/>
              </a:ext>
            </a:extLst>
          </p:cNvPr>
          <p:cNvSpPr/>
          <p:nvPr/>
        </p:nvSpPr>
        <p:spPr>
          <a:xfrm>
            <a:off x="7901632" y="643102"/>
            <a:ext cx="1602131" cy="1578735"/>
          </a:xfrm>
          <a:prstGeom prst="ellipse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weden Sans"/>
              <a:ea typeface="Sweden Sans"/>
              <a:cs typeface="Sweden Sans"/>
              <a:sym typeface="Sweden Sans"/>
            </a:endParaRPr>
          </a:p>
        </p:txBody>
      </p:sp>
      <p:sp>
        <p:nvSpPr>
          <p:cNvPr id="12" name="Ellips 9">
            <a:extLst>
              <a:ext uri="{FF2B5EF4-FFF2-40B4-BE49-F238E27FC236}">
                <a16:creationId xmlns:a16="http://schemas.microsoft.com/office/drawing/2014/main" id="{03F0016B-344B-8B4F-911D-2526989A0782}"/>
              </a:ext>
            </a:extLst>
          </p:cNvPr>
          <p:cNvSpPr/>
          <p:nvPr/>
        </p:nvSpPr>
        <p:spPr>
          <a:xfrm>
            <a:off x="9776762" y="1602473"/>
            <a:ext cx="1555802" cy="1532630"/>
          </a:xfrm>
          <a:prstGeom prst="ellipse">
            <a:avLst/>
          </a:prstGeom>
          <a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 r="-1000"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weden Sans"/>
              <a:ea typeface="Sweden Sans"/>
              <a:cs typeface="Sweden Sans"/>
              <a:sym typeface="Sweden Sans"/>
            </a:endParaRPr>
          </a:p>
        </p:txBody>
      </p:sp>
      <p:sp>
        <p:nvSpPr>
          <p:cNvPr id="13" name="Ellips 10">
            <a:extLst>
              <a:ext uri="{FF2B5EF4-FFF2-40B4-BE49-F238E27FC236}">
                <a16:creationId xmlns:a16="http://schemas.microsoft.com/office/drawing/2014/main" id="{81173DFB-E28C-0C47-B0FA-CAAAEFC776F7}"/>
              </a:ext>
            </a:extLst>
          </p:cNvPr>
          <p:cNvSpPr/>
          <p:nvPr/>
        </p:nvSpPr>
        <p:spPr>
          <a:xfrm>
            <a:off x="9623523" y="3814574"/>
            <a:ext cx="1526047" cy="1499920"/>
          </a:xfrm>
          <a:prstGeom prst="ellipse">
            <a:avLst/>
          </a:prstGeom>
          <a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 r="-1000"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weden Sans"/>
              <a:ea typeface="Sweden Sans"/>
              <a:cs typeface="Sweden Sans"/>
              <a:sym typeface="Sweden Sans"/>
            </a:endParaRPr>
          </a:p>
        </p:txBody>
      </p:sp>
      <p:sp>
        <p:nvSpPr>
          <p:cNvPr id="14" name="Ellips 11">
            <a:extLst>
              <a:ext uri="{FF2B5EF4-FFF2-40B4-BE49-F238E27FC236}">
                <a16:creationId xmlns:a16="http://schemas.microsoft.com/office/drawing/2014/main" id="{F148F1F6-2EAB-0447-8C94-C7944642F902}"/>
              </a:ext>
            </a:extLst>
          </p:cNvPr>
          <p:cNvSpPr/>
          <p:nvPr/>
        </p:nvSpPr>
        <p:spPr>
          <a:xfrm>
            <a:off x="7703785" y="4564534"/>
            <a:ext cx="1568741" cy="1525135"/>
          </a:xfrm>
          <a:prstGeom prst="ellipse">
            <a:avLst/>
          </a:prstGeom>
          <a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3652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</a:extLst>
            </a:blip>
            <a:stretch>
              <a:fillRect r="-1000"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weden Sans"/>
              <a:ea typeface="Sweden Sans"/>
              <a:cs typeface="Sweden Sans"/>
              <a:sym typeface="Sweden Sans"/>
            </a:endParaRPr>
          </a:p>
        </p:txBody>
      </p:sp>
      <p:sp>
        <p:nvSpPr>
          <p:cNvPr id="15" name="Ellips 12">
            <a:extLst>
              <a:ext uri="{FF2B5EF4-FFF2-40B4-BE49-F238E27FC236}">
                <a16:creationId xmlns:a16="http://schemas.microsoft.com/office/drawing/2014/main" id="{521E5B6A-750E-9547-967F-AB4C0D9198E3}"/>
              </a:ext>
            </a:extLst>
          </p:cNvPr>
          <p:cNvSpPr/>
          <p:nvPr/>
        </p:nvSpPr>
        <p:spPr>
          <a:xfrm>
            <a:off x="5888020" y="3379261"/>
            <a:ext cx="1550123" cy="1524454"/>
          </a:xfrm>
          <a:prstGeom prst="ellipse">
            <a:avLst/>
          </a:prstGeom>
          <a:blipFill>
            <a:blip r:embed="rId9">
              <a:grayscl/>
            </a:blip>
            <a:stretch>
              <a:fillRect r="-1000"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weden Sans"/>
              <a:ea typeface="Sweden Sans"/>
              <a:cs typeface="Sweden Sans"/>
              <a:sym typeface="Sweden Sans"/>
            </a:endParaRPr>
          </a:p>
        </p:txBody>
      </p:sp>
      <p:sp>
        <p:nvSpPr>
          <p:cNvPr id="16" name="textruta 14">
            <a:extLst>
              <a:ext uri="{FF2B5EF4-FFF2-40B4-BE49-F238E27FC236}">
                <a16:creationId xmlns:a16="http://schemas.microsoft.com/office/drawing/2014/main" id="{0E19A915-D335-9E4A-9023-E4E48F6367CF}"/>
              </a:ext>
            </a:extLst>
          </p:cNvPr>
          <p:cNvSpPr txBox="1"/>
          <p:nvPr/>
        </p:nvSpPr>
        <p:spPr>
          <a:xfrm>
            <a:off x="711660" y="6214629"/>
            <a:ext cx="189410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weden Sans"/>
                <a:ea typeface="Sweden Sans"/>
                <a:cs typeface="Sweden Sans"/>
                <a:sym typeface="Sweden Sans"/>
              </a:rPr>
              <a:t>Illustratrationer</a:t>
            </a: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Sweden Sans"/>
                <a:ea typeface="Sweden Sans"/>
                <a:cs typeface="Sweden Sans"/>
                <a:sym typeface="Sweden Sans"/>
              </a:rPr>
              <a:t>: Adobe Stock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40E21A4-9EB4-284C-902E-98936C600014}"/>
              </a:ext>
            </a:extLst>
          </p:cNvPr>
          <p:cNvSpPr txBox="1">
            <a:spLocks/>
          </p:cNvSpPr>
          <p:nvPr/>
        </p:nvSpPr>
        <p:spPr>
          <a:xfrm>
            <a:off x="727158" y="2283830"/>
            <a:ext cx="4914225" cy="15367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buNone/>
            </a:pPr>
            <a:r>
              <a:rPr lang="sv-SE" sz="30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The </a:t>
            </a:r>
            <a:r>
              <a:rPr lang="sv-SE" sz="30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goal</a:t>
            </a:r>
            <a:r>
              <a:rPr lang="sv-SE" sz="30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:</a:t>
            </a:r>
            <a:br>
              <a:rPr lang="sv-SE" sz="30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</a:br>
            <a:endParaRPr lang="sv-SE" sz="1000" dirty="0">
              <a:solidFill>
                <a:schemeClr val="bg1"/>
              </a:solidFill>
              <a:latin typeface="Sweden Sans" panose="02000000000000000000" pitchFamily="2" charset="77"/>
              <a:cs typeface="Arial" panose="020B0604020202020204" pitchFamily="34" charset="0"/>
            </a:endParaRPr>
          </a:p>
          <a:p>
            <a:pPr marL="0" indent="0" hangingPunct="1">
              <a:buNone/>
            </a:pP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A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seamless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service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that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combines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different transport alternatives and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improves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travel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for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people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in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everyday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life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-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while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reducing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the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need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for a private </a:t>
            </a:r>
            <a:r>
              <a:rPr lang="sv-SE" sz="2400" dirty="0" err="1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car</a:t>
            </a:r>
            <a:r>
              <a:rPr lang="sv-SE" sz="2400" dirty="0">
                <a:solidFill>
                  <a:schemeClr val="bg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chemeClr val="bg1"/>
              </a:solidFill>
              <a:latin typeface="Sweden Sans" panose="02000000000000000000" pitchFamily="2" charset="77"/>
              <a:ea typeface="Sweden San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12.12.2017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4666" y="1462854"/>
            <a:ext cx="3682701" cy="32813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Sweden Sans" panose="02000000000000000000" pitchFamily="2" charset="77"/>
                <a:ea typeface="Sweden Sans" charset="0"/>
                <a:cs typeface="Arial" panose="020B0604020202020204" pitchFamily="34" charset="0"/>
              </a:rPr>
              <a:t>We are looking for:</a:t>
            </a:r>
            <a:endParaRPr lang="en-US" sz="2400" b="1" kern="0" dirty="0">
              <a:solidFill>
                <a:schemeClr val="tx1"/>
              </a:solidFill>
              <a:latin typeface="Sweden Sans" panose="02000000000000000000" pitchFamily="2" charset="77"/>
              <a:ea typeface="Sweden Sans" charset="0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sz="1800" kern="0" dirty="0">
                <a:solidFill>
                  <a:schemeClr val="tx1"/>
                </a:solidFill>
                <a:latin typeface="Sweden Sans" panose="02000000000000000000" pitchFamily="2" charset="77"/>
                <a:ea typeface="Sweden Sans" charset="0"/>
                <a:cs typeface="Arial" panose="020B0604020202020204" pitchFamily="34" charset="0"/>
                <a:sym typeface="Calibri"/>
              </a:rPr>
              <a:t> 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fossil-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free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,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user-friendly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personal transport services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that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meet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the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needs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of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today’s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commuter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and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reduce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the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need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for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privately-owned</a:t>
            </a:r>
            <a:r>
              <a:rPr lang="sv-SE" sz="1800" dirty="0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 </a:t>
            </a:r>
            <a:r>
              <a:rPr lang="sv-SE" sz="1800" dirty="0" err="1">
                <a:solidFill>
                  <a:schemeClr val="tx1"/>
                </a:solidFill>
                <a:latin typeface="Sweden Sans" panose="02000000000000000000" pitchFamily="2" charset="77"/>
                <a:cs typeface="Arial" panose="020B0604020202020204" pitchFamily="34" charset="0"/>
              </a:rPr>
              <a:t>vehicles</a:t>
            </a:r>
            <a:endParaRPr lang="sv-SE" sz="1800" dirty="0">
              <a:solidFill>
                <a:schemeClr val="tx1"/>
              </a:solidFill>
              <a:latin typeface="Sweden Sans" panose="02000000000000000000" pitchFamily="2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sv-SE" sz="1800" dirty="0">
              <a:solidFill>
                <a:schemeClr val="tx1"/>
              </a:solidFill>
              <a:latin typeface="Sweden Sans" panose="02000000000000000000" pitchFamily="2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sv-SE" sz="1800" kern="0" dirty="0">
                <a:solidFill>
                  <a:schemeClr val="tx1"/>
                </a:solidFill>
                <a:latin typeface="Sweden Sans" panose="02000000000000000000" pitchFamily="2" charset="77"/>
                <a:ea typeface="Sweden Sans" charset="0"/>
                <a:cs typeface="Arial" panose="020B0604020202020204" pitchFamily="34" charset="0"/>
                <a:sym typeface="Calibri"/>
              </a:rPr>
              <a:t> </a:t>
            </a:r>
            <a:r>
              <a:rPr lang="sv-SE" sz="1800" kern="0" dirty="0" err="1">
                <a:solidFill>
                  <a:schemeClr val="tx1"/>
                </a:solidFill>
                <a:latin typeface="Sweden Sans" panose="02000000000000000000" pitchFamily="2" charset="77"/>
                <a:ea typeface="Sweden Sans" charset="0"/>
                <a:cs typeface="Arial" panose="020B0604020202020204" pitchFamily="34" charset="0"/>
                <a:sym typeface="Calibri"/>
              </a:rPr>
              <a:t>scalable</a:t>
            </a:r>
            <a:r>
              <a:rPr lang="sv-SE" sz="1800" kern="0" dirty="0">
                <a:solidFill>
                  <a:schemeClr val="tx1"/>
                </a:solidFill>
                <a:latin typeface="Sweden Sans" panose="02000000000000000000" pitchFamily="2" charset="77"/>
                <a:ea typeface="Sweden Sans" charset="0"/>
                <a:cs typeface="Arial" panose="020B0604020202020204" pitchFamily="34" charset="0"/>
                <a:sym typeface="Calibri"/>
              </a:rPr>
              <a:t> solutions </a:t>
            </a:r>
            <a:r>
              <a:rPr lang="sv-SE" sz="1800" dirty="0" err="1">
                <a:solidFill>
                  <a:schemeClr val="tx1"/>
                </a:solidFill>
              </a:rPr>
              <a:t>built</a:t>
            </a:r>
            <a:r>
              <a:rPr lang="sv-SE" sz="1800" dirty="0">
                <a:solidFill>
                  <a:schemeClr val="tx1"/>
                </a:solidFill>
              </a:rPr>
              <a:t> on an </a:t>
            </a:r>
            <a:r>
              <a:rPr lang="sv-SE" sz="1800" dirty="0" err="1">
                <a:solidFill>
                  <a:schemeClr val="tx1"/>
                </a:solidFill>
              </a:rPr>
              <a:t>open</a:t>
            </a:r>
            <a:r>
              <a:rPr lang="sv-SE" sz="1800" dirty="0">
                <a:solidFill>
                  <a:schemeClr val="tx1"/>
                </a:solidFill>
              </a:rPr>
              <a:t> </a:t>
            </a:r>
            <a:r>
              <a:rPr lang="sv-SE" sz="1800" dirty="0" err="1">
                <a:solidFill>
                  <a:schemeClr val="tx1"/>
                </a:solidFill>
              </a:rPr>
              <a:t>platform</a:t>
            </a:r>
            <a:r>
              <a:rPr lang="sv-SE" sz="1800" dirty="0">
                <a:solidFill>
                  <a:schemeClr val="tx1"/>
                </a:solidFill>
              </a:rPr>
              <a:t>, </a:t>
            </a:r>
            <a:r>
              <a:rPr lang="sv-SE" sz="1800" dirty="0" err="1">
                <a:solidFill>
                  <a:schemeClr val="tx1"/>
                </a:solidFill>
              </a:rPr>
              <a:t>enabling</a:t>
            </a:r>
            <a:r>
              <a:rPr lang="sv-SE" sz="1800" dirty="0">
                <a:solidFill>
                  <a:schemeClr val="tx1"/>
                </a:solidFill>
              </a:rPr>
              <a:t> </a:t>
            </a:r>
            <a:r>
              <a:rPr lang="sv-SE" sz="1800" dirty="0" err="1">
                <a:solidFill>
                  <a:schemeClr val="tx1"/>
                </a:solidFill>
              </a:rPr>
              <a:t>secure</a:t>
            </a:r>
            <a:r>
              <a:rPr lang="sv-SE" sz="1800" dirty="0">
                <a:solidFill>
                  <a:schemeClr val="tx1"/>
                </a:solidFill>
              </a:rPr>
              <a:t> integration </a:t>
            </a:r>
            <a:r>
              <a:rPr lang="sv-SE" sz="1800" dirty="0" err="1">
                <a:solidFill>
                  <a:schemeClr val="tx1"/>
                </a:solidFill>
              </a:rPr>
              <a:t>with</a:t>
            </a:r>
            <a:r>
              <a:rPr lang="sv-SE" sz="1800" dirty="0">
                <a:solidFill>
                  <a:schemeClr val="tx1"/>
                </a:solidFill>
              </a:rPr>
              <a:t> </a:t>
            </a:r>
            <a:r>
              <a:rPr lang="sv-SE" sz="1800" dirty="0" err="1">
                <a:solidFill>
                  <a:schemeClr val="tx1"/>
                </a:solidFill>
              </a:rPr>
              <a:t>other</a:t>
            </a:r>
            <a:r>
              <a:rPr lang="sv-SE" sz="1800" dirty="0">
                <a:solidFill>
                  <a:schemeClr val="tx1"/>
                </a:solidFill>
              </a:rPr>
              <a:t> systems </a:t>
            </a:r>
            <a:endParaRPr lang="en-US" sz="1800" kern="0" dirty="0">
              <a:solidFill>
                <a:schemeClr val="tx1"/>
              </a:solidFill>
              <a:latin typeface="Sweden Sans" panose="02000000000000000000" pitchFamily="2" charset="77"/>
              <a:ea typeface="Sweden Sans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98B95-2C51-2848-9BBE-8EDE93AF7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07" y="0"/>
            <a:ext cx="10277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8E3C7E6-27B0-0545-A137-3FC44DA97267}"/>
              </a:ext>
            </a:extLst>
          </p:cNvPr>
          <p:cNvSpPr txBox="1">
            <a:spLocks/>
          </p:cNvSpPr>
          <p:nvPr/>
        </p:nvSpPr>
        <p:spPr>
          <a:xfrm>
            <a:off x="-1102139" y="4478578"/>
            <a:ext cx="4915231" cy="6810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Sweden Sans" charset="0"/>
                <a:ea typeface="Sweden Sans" charset="0"/>
                <a:cs typeface="Sweden Sans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64112-45AD-7141-A8D4-AB3EEC0CE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05" y="-1700111"/>
            <a:ext cx="7712171" cy="8317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861A5-68C4-954D-942B-47FED222A813}"/>
              </a:ext>
            </a:extLst>
          </p:cNvPr>
          <p:cNvSpPr txBox="1"/>
          <p:nvPr/>
        </p:nvSpPr>
        <p:spPr>
          <a:xfrm>
            <a:off x="562210" y="2104413"/>
            <a:ext cx="226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  <a:t>Competition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  <a:t>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  <a:t>open</a:t>
            </a:r>
            <a:endParaRPr lang="sv-SE" sz="2000" dirty="0">
              <a:solidFill>
                <a:schemeClr val="bg1"/>
              </a:solidFill>
              <a:latin typeface="Swed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A3A5C-3941-334C-8851-EB9915A6C921}"/>
              </a:ext>
            </a:extLst>
          </p:cNvPr>
          <p:cNvSpPr txBox="1"/>
          <p:nvPr/>
        </p:nvSpPr>
        <p:spPr>
          <a:xfrm>
            <a:off x="3268811" y="1846773"/>
            <a:ext cx="2620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  <a:t>Accelerated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  <a:t>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  <a:t>Market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  <a:t>introduction</a:t>
            </a:r>
            <a:endParaRPr lang="sv-SE" sz="2000" dirty="0">
              <a:solidFill>
                <a:schemeClr val="bg1"/>
              </a:solidFill>
              <a:latin typeface="Swed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BE44F-BBF3-1C46-9838-A4CB57BE4A8D}"/>
              </a:ext>
            </a:extLst>
          </p:cNvPr>
          <p:cNvSpPr txBox="1"/>
          <p:nvPr/>
        </p:nvSpPr>
        <p:spPr>
          <a:xfrm>
            <a:off x="6144323" y="2104414"/>
            <a:ext cx="3505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eden Sans"/>
                <a:ea typeface="+mn-ea"/>
                <a:cs typeface="+mn-cs"/>
              </a:rPr>
              <a:t>Implementation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EEF4BD-64F9-9446-BCAB-10EE4520B2A7}"/>
              </a:ext>
            </a:extLst>
          </p:cNvPr>
          <p:cNvSpPr/>
          <p:nvPr/>
        </p:nvSpPr>
        <p:spPr>
          <a:xfrm>
            <a:off x="544163" y="3195105"/>
            <a:ext cx="2693183" cy="4452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eden San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BC84B2-A87A-C54B-892D-AE33128845FF}"/>
              </a:ext>
            </a:extLst>
          </p:cNvPr>
          <p:cNvSpPr/>
          <p:nvPr/>
        </p:nvSpPr>
        <p:spPr>
          <a:xfrm>
            <a:off x="3242079" y="3195105"/>
            <a:ext cx="2957107" cy="445241"/>
          </a:xfrm>
          <a:prstGeom prst="rect">
            <a:avLst/>
          </a:prstGeom>
          <a:solidFill>
            <a:schemeClr val="accent5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eden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11A95-70A4-D94B-9B17-6F1C3FFD4545}"/>
              </a:ext>
            </a:extLst>
          </p:cNvPr>
          <p:cNvSpPr/>
          <p:nvPr/>
        </p:nvSpPr>
        <p:spPr>
          <a:xfrm>
            <a:off x="6199187" y="3195105"/>
            <a:ext cx="3743326" cy="44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eden Sans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AF4AD2-FCAF-424F-8D0B-5796F3A20C6C}"/>
              </a:ext>
            </a:extLst>
          </p:cNvPr>
          <p:cNvCxnSpPr/>
          <p:nvPr/>
        </p:nvCxnSpPr>
        <p:spPr>
          <a:xfrm>
            <a:off x="3237345" y="2770854"/>
            <a:ext cx="0" cy="12632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67B320-39B3-F345-B701-A85F374247BB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544163" y="3417726"/>
            <a:ext cx="9379438" cy="1127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06BFD0-A145-4644-ADF5-16F034D7913D}"/>
              </a:ext>
            </a:extLst>
          </p:cNvPr>
          <p:cNvCxnSpPr/>
          <p:nvPr/>
        </p:nvCxnSpPr>
        <p:spPr>
          <a:xfrm>
            <a:off x="538095" y="2786352"/>
            <a:ext cx="0" cy="12632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965298-8845-1147-B9C1-374C01F9BAC2}"/>
              </a:ext>
            </a:extLst>
          </p:cNvPr>
          <p:cNvCxnSpPr/>
          <p:nvPr/>
        </p:nvCxnSpPr>
        <p:spPr>
          <a:xfrm>
            <a:off x="6199186" y="2770854"/>
            <a:ext cx="0" cy="126328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561E11B-EBA6-024A-8180-C2E7E9C2E4C7}"/>
              </a:ext>
            </a:extLst>
          </p:cNvPr>
          <p:cNvSpPr/>
          <p:nvPr/>
        </p:nvSpPr>
        <p:spPr>
          <a:xfrm>
            <a:off x="3261362" y="2766005"/>
            <a:ext cx="13981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500" dirty="0">
                <a:solidFill>
                  <a:schemeClr val="tx1">
                    <a:lumMod val="65000"/>
                  </a:schemeClr>
                </a:solidFill>
              </a:rPr>
              <a:t>(2019 - 2020 )</a:t>
            </a:r>
            <a:r>
              <a:rPr lang="sv-SE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F3EAA4-3907-174E-B368-8330EFB2ECF1}"/>
              </a:ext>
            </a:extLst>
          </p:cNvPr>
          <p:cNvSpPr/>
          <p:nvPr/>
        </p:nvSpPr>
        <p:spPr>
          <a:xfrm>
            <a:off x="3261362" y="4262295"/>
            <a:ext cx="23551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dirty="0">
                <a:solidFill>
                  <a:schemeClr val="bg1"/>
                </a:solidFill>
              </a:rPr>
              <a:t>At </a:t>
            </a:r>
            <a:r>
              <a:rPr lang="sv-SE" dirty="0" err="1">
                <a:solidFill>
                  <a:schemeClr val="bg1"/>
                </a:solidFill>
              </a:rPr>
              <a:t>least</a:t>
            </a:r>
            <a:r>
              <a:rPr lang="sv-SE" dirty="0">
                <a:solidFill>
                  <a:schemeClr val="bg1"/>
                </a:solidFill>
              </a:rPr>
              <a:t> 5000 </a:t>
            </a:r>
            <a:r>
              <a:rPr lang="sv-SE" dirty="0" err="1">
                <a:solidFill>
                  <a:schemeClr val="bg1"/>
                </a:solidFill>
              </a:rPr>
              <a:t>users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involved</a:t>
            </a:r>
            <a:r>
              <a:rPr lang="sv-SE" dirty="0">
                <a:solidFill>
                  <a:schemeClr val="bg1"/>
                </a:solidFill>
              </a:rPr>
              <a:t> in tests at </a:t>
            </a:r>
            <a:r>
              <a:rPr lang="sv-SE" dirty="0" err="1">
                <a:solidFill>
                  <a:schemeClr val="bg1"/>
                </a:solidFill>
              </a:rPr>
              <a:t>selected</a:t>
            </a:r>
            <a:r>
              <a:rPr lang="sv-SE" dirty="0">
                <a:solidFill>
                  <a:schemeClr val="bg1"/>
                </a:solidFill>
              </a:rPr>
              <a:t> sites for </a:t>
            </a:r>
            <a:r>
              <a:rPr lang="sv-SE" dirty="0" err="1">
                <a:solidFill>
                  <a:schemeClr val="bg1"/>
                </a:solidFill>
              </a:rPr>
              <a:t>accelerated</a:t>
            </a:r>
            <a:r>
              <a:rPr lang="sv-SE" dirty="0">
                <a:solidFill>
                  <a:schemeClr val="bg1"/>
                </a:solidFill>
              </a:rPr>
              <a:t> market </a:t>
            </a:r>
            <a:r>
              <a:rPr lang="sv-SE" dirty="0" err="1">
                <a:solidFill>
                  <a:schemeClr val="bg1"/>
                </a:solidFill>
              </a:rPr>
              <a:t>introduction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344215-D537-F74A-9288-4C53996365DB}"/>
              </a:ext>
            </a:extLst>
          </p:cNvPr>
          <p:cNvSpPr/>
          <p:nvPr/>
        </p:nvSpPr>
        <p:spPr>
          <a:xfrm>
            <a:off x="518086" y="4262296"/>
            <a:ext cx="235513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dirty="0" err="1">
                <a:solidFill>
                  <a:schemeClr val="bg1"/>
                </a:solidFill>
              </a:rPr>
              <a:t>Sustainable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Mobility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  <a:p>
            <a:pPr lvl="0">
              <a:defRPr/>
            </a:pPr>
            <a:r>
              <a:rPr lang="sv-SE" dirty="0">
                <a:solidFill>
                  <a:schemeClr val="bg1"/>
                </a:solidFill>
              </a:rPr>
              <a:t>Challenge</a:t>
            </a:r>
          </a:p>
          <a:p>
            <a:pPr lvl="0">
              <a:defRPr/>
            </a:pPr>
            <a:endParaRPr lang="sv-SE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sv-SE" dirty="0">
                <a:solidFill>
                  <a:schemeClr val="bg1"/>
                </a:solidFill>
              </a:rPr>
              <a:t>Register by Feb. 26</a:t>
            </a:r>
          </a:p>
          <a:p>
            <a:pPr lvl="0">
              <a:defRPr/>
            </a:pPr>
            <a:r>
              <a:rPr lang="sv-SE" dirty="0" err="1">
                <a:solidFill>
                  <a:schemeClr val="bg1"/>
                </a:solidFill>
              </a:rPr>
              <a:t>Apply</a:t>
            </a:r>
            <a:r>
              <a:rPr lang="sv-SE" dirty="0">
                <a:solidFill>
                  <a:schemeClr val="bg1"/>
                </a:solidFill>
              </a:rPr>
              <a:t> by </a:t>
            </a:r>
            <a:r>
              <a:rPr lang="sv-SE" dirty="0" err="1">
                <a:solidFill>
                  <a:schemeClr val="bg1"/>
                </a:solidFill>
              </a:rPr>
              <a:t>March</a:t>
            </a:r>
            <a:r>
              <a:rPr lang="sv-SE" dirty="0">
                <a:solidFill>
                  <a:schemeClr val="bg1"/>
                </a:solidFill>
              </a:rPr>
              <a:t> 26</a:t>
            </a:r>
            <a:endParaRPr lang="sv-SE" sz="15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C354F3-6F00-C44E-AC36-6EB97E79FEC3}"/>
              </a:ext>
            </a:extLst>
          </p:cNvPr>
          <p:cNvSpPr/>
          <p:nvPr/>
        </p:nvSpPr>
        <p:spPr>
          <a:xfrm>
            <a:off x="6261844" y="2766005"/>
            <a:ext cx="105349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500" dirty="0">
                <a:solidFill>
                  <a:schemeClr val="tx1">
                    <a:lumMod val="65000"/>
                  </a:schemeClr>
                </a:solidFill>
              </a:rPr>
              <a:t>(2020 -&gt; )</a:t>
            </a:r>
            <a:r>
              <a:rPr lang="sv-SE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35B4BA-0A48-0F4A-9229-7E7029CE19F1}"/>
              </a:ext>
            </a:extLst>
          </p:cNvPr>
          <p:cNvSpPr/>
          <p:nvPr/>
        </p:nvSpPr>
        <p:spPr>
          <a:xfrm>
            <a:off x="6162976" y="4262295"/>
            <a:ext cx="3134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dirty="0">
                <a:solidFill>
                  <a:schemeClr val="bg1"/>
                </a:solidFill>
              </a:rPr>
              <a:t>Broad implementation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seamless</a:t>
            </a:r>
            <a:r>
              <a:rPr lang="sv-SE" dirty="0">
                <a:solidFill>
                  <a:schemeClr val="bg1"/>
                </a:solidFill>
              </a:rPr>
              <a:t> and </a:t>
            </a:r>
            <a:r>
              <a:rPr lang="sv-SE" dirty="0" err="1">
                <a:solidFill>
                  <a:schemeClr val="bg1"/>
                </a:solidFill>
              </a:rPr>
              <a:t>sustainable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mobility</a:t>
            </a:r>
            <a:r>
              <a:rPr lang="sv-SE" dirty="0">
                <a:solidFill>
                  <a:schemeClr val="bg1"/>
                </a:solidFill>
              </a:rPr>
              <a:t> services </a:t>
            </a:r>
            <a:r>
              <a:rPr lang="sv-SE" dirty="0" err="1">
                <a:solidFill>
                  <a:schemeClr val="bg1"/>
                </a:solidFill>
              </a:rPr>
              <a:t>offering</a:t>
            </a:r>
            <a:r>
              <a:rPr lang="sv-SE" dirty="0">
                <a:solidFill>
                  <a:schemeClr val="bg1"/>
                </a:solidFill>
              </a:rPr>
              <a:t> an </a:t>
            </a:r>
            <a:r>
              <a:rPr lang="sv-SE" dirty="0" err="1">
                <a:solidFill>
                  <a:schemeClr val="bg1"/>
                </a:solidFill>
              </a:rPr>
              <a:t>attractive</a:t>
            </a:r>
            <a:r>
              <a:rPr lang="sv-SE" dirty="0">
                <a:solidFill>
                  <a:schemeClr val="bg1"/>
                </a:solidFill>
              </a:rPr>
              <a:t> alternative to the </a:t>
            </a:r>
            <a:r>
              <a:rPr lang="sv-SE" dirty="0" err="1">
                <a:solidFill>
                  <a:schemeClr val="bg1"/>
                </a:solidFill>
              </a:rPr>
              <a:t>privately-owned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car</a:t>
            </a:r>
            <a:r>
              <a:rPr lang="sv-SE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3024373B-DD25-804B-AC24-24A3CF55EADB}"/>
              </a:ext>
            </a:extLst>
          </p:cNvPr>
          <p:cNvSpPr/>
          <p:nvPr/>
        </p:nvSpPr>
        <p:spPr>
          <a:xfrm>
            <a:off x="593073" y="2778920"/>
            <a:ext cx="13708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1500" dirty="0">
                <a:solidFill>
                  <a:schemeClr val="tx1">
                    <a:lumMod val="65000"/>
                  </a:schemeClr>
                </a:solidFill>
              </a:rPr>
              <a:t>(2018 - 2019 )</a:t>
            </a:r>
            <a:r>
              <a:rPr lang="sv-SE" sz="15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51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A0D29B-AE7C-3043-BABE-1860AB77BC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ZZ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7AF575-4C94-5543-8496-6CBAD0CE8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5" y="0"/>
            <a:ext cx="1023038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15559A-A1D1-B54D-8DDF-BD343A48DC03}"/>
              </a:ext>
            </a:extLst>
          </p:cNvPr>
          <p:cNvSpPr/>
          <p:nvPr/>
        </p:nvSpPr>
        <p:spPr>
          <a:xfrm>
            <a:off x="7898561" y="4977578"/>
            <a:ext cx="4293439" cy="2300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EB3C48-9473-8B40-951A-ADCD5D8FE4FF}"/>
              </a:ext>
            </a:extLst>
          </p:cNvPr>
          <p:cNvSpPr txBox="1">
            <a:spLocks/>
          </p:cNvSpPr>
          <p:nvPr/>
        </p:nvSpPr>
        <p:spPr>
          <a:xfrm>
            <a:off x="8205884" y="5333082"/>
            <a:ext cx="3260785" cy="5501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000" dirty="0" err="1">
                <a:solidFill>
                  <a:srgbClr val="000000"/>
                </a:solidFill>
                <a:latin typeface="Sweden Sans" charset="0"/>
                <a:ea typeface="Sweden Sans" charset="0"/>
                <a:cs typeface="Sweden Sans" charset="0"/>
              </a:rPr>
              <a:t>mobility.challengefrom.se</a:t>
            </a:r>
            <a:endParaRPr lang="en-US" sz="2000" dirty="0">
              <a:solidFill>
                <a:srgbClr val="000000"/>
              </a:solidFill>
              <a:latin typeface="Sweden Sans" charset="0"/>
              <a:ea typeface="Sweden Sans" charset="0"/>
              <a:cs typeface="Swed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AF575-4C94-5543-8496-6CBAD0CE8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67" y="650929"/>
            <a:ext cx="7465771" cy="5004722"/>
          </a:xfrm>
          <a:prstGeom prst="rect">
            <a:avLst/>
          </a:prstGeom>
        </p:spPr>
      </p:pic>
      <p:sp>
        <p:nvSpPr>
          <p:cNvPr id="6" name="Shape 125">
            <a:extLst>
              <a:ext uri="{FF2B5EF4-FFF2-40B4-BE49-F238E27FC236}">
                <a16:creationId xmlns:a16="http://schemas.microsoft.com/office/drawing/2014/main" id="{F19227FD-5F77-534C-8973-93BDA20EB97B}"/>
              </a:ext>
            </a:extLst>
          </p:cNvPr>
          <p:cNvSpPr/>
          <p:nvPr/>
        </p:nvSpPr>
        <p:spPr>
          <a:xfrm>
            <a:off x="1896761" y="3736624"/>
            <a:ext cx="2504753" cy="2509193"/>
          </a:xfrm>
          <a:prstGeom prst="ellipse">
            <a:avLst/>
          </a:prstGeom>
          <a:solidFill>
            <a:srgbClr val="46B01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sv-SE" sz="7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Sweden Sans"/>
              </a:rPr>
              <a:t>3 </a:t>
            </a:r>
          </a:p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lang="sv-SE" sz="3200" kern="0" dirty="0" err="1">
                <a:solidFill>
                  <a:schemeClr val="bg1"/>
                </a:solidFill>
                <a:sym typeface="Sweden Sans"/>
              </a:rPr>
              <a:t>winners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Sweden San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16DD1AD-F521-694F-B59B-EAE966894091}"/>
              </a:ext>
            </a:extLst>
          </p:cNvPr>
          <p:cNvGrpSpPr/>
          <p:nvPr/>
        </p:nvGrpSpPr>
        <p:grpSpPr>
          <a:xfrm>
            <a:off x="4731660" y="3736624"/>
            <a:ext cx="2504753" cy="2509193"/>
            <a:chOff x="2204149" y="2184210"/>
            <a:chExt cx="2504753" cy="2509193"/>
          </a:xfrm>
        </p:grpSpPr>
        <p:sp>
          <p:nvSpPr>
            <p:cNvPr id="7" name="Shape 125">
              <a:extLst>
                <a:ext uri="{FF2B5EF4-FFF2-40B4-BE49-F238E27FC236}">
                  <a16:creationId xmlns:a16="http://schemas.microsoft.com/office/drawing/2014/main" id="{86B4E956-FFF6-944E-A662-4A0374FC618F}"/>
                </a:ext>
              </a:extLst>
            </p:cNvPr>
            <p:cNvSpPr/>
            <p:nvPr/>
          </p:nvSpPr>
          <p:spPr>
            <a:xfrm>
              <a:off x="2204149" y="2184210"/>
              <a:ext cx="2504753" cy="2509193"/>
            </a:xfrm>
            <a:prstGeom prst="ellipse">
              <a:avLst/>
            </a:prstGeom>
            <a:solidFill>
              <a:srgbClr val="46B014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lang="sv-SE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Sweden Sans"/>
              </a:endParaRPr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7761662F-13A4-174C-A899-EB7E293C1387}"/>
                </a:ext>
              </a:extLst>
            </p:cNvPr>
            <p:cNvSpPr/>
            <p:nvPr/>
          </p:nvSpPr>
          <p:spPr>
            <a:xfrm>
              <a:off x="2453907" y="2702880"/>
              <a:ext cx="2045753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hangingPunct="0">
                <a:defRPr sz="3600"/>
              </a:pPr>
              <a:r>
                <a:rPr lang="sv-SE" sz="2400" kern="0" dirty="0">
                  <a:solidFill>
                    <a:schemeClr val="bg1"/>
                  </a:solidFill>
                  <a:sym typeface="Sweden Sans"/>
                </a:rPr>
                <a:t>Total </a:t>
              </a:r>
              <a:r>
                <a:rPr lang="sv-SE" sz="2400" kern="0" dirty="0" err="1">
                  <a:solidFill>
                    <a:schemeClr val="bg1"/>
                  </a:solidFill>
                  <a:sym typeface="Sweden Sans"/>
                </a:rPr>
                <a:t>award</a:t>
              </a:r>
              <a:endParaRPr lang="sv-SE" sz="2400" kern="0" dirty="0">
                <a:solidFill>
                  <a:schemeClr val="bg1"/>
                </a:solidFill>
                <a:sym typeface="Sweden Sans"/>
              </a:endParaRPr>
            </a:p>
            <a:p>
              <a:pPr algn="ctr" hangingPunct="0">
                <a:defRPr sz="3600"/>
              </a:pPr>
              <a:endParaRPr lang="sv-SE" sz="2000" kern="0" dirty="0">
                <a:solidFill>
                  <a:schemeClr val="bg1"/>
                </a:solidFill>
                <a:sym typeface="Sweden Sans"/>
              </a:endParaRPr>
            </a:p>
            <a:p>
              <a:pPr lvl="0" algn="ctr" hangingPunct="0">
                <a:defRPr sz="3600"/>
              </a:pPr>
              <a:r>
                <a:rPr lang="sv-SE" sz="3600" kern="0" dirty="0">
                  <a:solidFill>
                    <a:schemeClr val="bg1"/>
                  </a:solidFill>
                  <a:sym typeface="Sweden Sans"/>
                </a:rPr>
                <a:t>€150000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1E9BE114-CB2A-F04F-81FF-635A9AE4540E}"/>
              </a:ext>
            </a:extLst>
          </p:cNvPr>
          <p:cNvGrpSpPr/>
          <p:nvPr/>
        </p:nvGrpSpPr>
        <p:grpSpPr>
          <a:xfrm>
            <a:off x="7566558" y="3736624"/>
            <a:ext cx="2504753" cy="2509193"/>
            <a:chOff x="220365" y="3982015"/>
            <a:chExt cx="2504753" cy="2509193"/>
          </a:xfrm>
        </p:grpSpPr>
        <p:sp>
          <p:nvSpPr>
            <p:cNvPr id="9" name="Shape 125">
              <a:extLst>
                <a:ext uri="{FF2B5EF4-FFF2-40B4-BE49-F238E27FC236}">
                  <a16:creationId xmlns:a16="http://schemas.microsoft.com/office/drawing/2014/main" id="{AB387B1E-51CB-AF41-8187-8FF5967C06AB}"/>
                </a:ext>
              </a:extLst>
            </p:cNvPr>
            <p:cNvSpPr/>
            <p:nvPr/>
          </p:nvSpPr>
          <p:spPr>
            <a:xfrm>
              <a:off x="220365" y="3982015"/>
              <a:ext cx="2504753" cy="2509193"/>
            </a:xfrm>
            <a:prstGeom prst="ellipse">
              <a:avLst/>
            </a:prstGeom>
            <a:solidFill>
              <a:srgbClr val="46B014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Swed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409AAC3-5C33-F442-BE03-60BBAFD53E0B}"/>
                </a:ext>
              </a:extLst>
            </p:cNvPr>
            <p:cNvSpPr/>
            <p:nvPr/>
          </p:nvSpPr>
          <p:spPr>
            <a:xfrm>
              <a:off x="298980" y="4482600"/>
              <a:ext cx="236672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hangingPunct="0">
                <a:defRPr sz="3600"/>
              </a:pPr>
              <a:r>
                <a:rPr lang="sv-SE" sz="2400" kern="0" dirty="0">
                  <a:solidFill>
                    <a:schemeClr val="bg1"/>
                  </a:solidFill>
                  <a:sym typeface="Sweden Sans"/>
                </a:rPr>
                <a:t>+ </a:t>
              </a:r>
              <a:r>
                <a:rPr lang="sv-SE" sz="2400" kern="0" dirty="0" err="1">
                  <a:solidFill>
                    <a:schemeClr val="bg1"/>
                  </a:solidFill>
                  <a:sym typeface="Sweden Sans"/>
                </a:rPr>
                <a:t>Accelerated</a:t>
              </a:r>
              <a:r>
                <a:rPr lang="sv-SE" sz="2400" kern="0" dirty="0">
                  <a:solidFill>
                    <a:schemeClr val="bg1"/>
                  </a:solidFill>
                  <a:sym typeface="Sweden Sans"/>
                </a:rPr>
                <a:t> market-</a:t>
              </a:r>
              <a:r>
                <a:rPr lang="sv-SE" sz="2400" kern="0" dirty="0" err="1">
                  <a:solidFill>
                    <a:schemeClr val="bg1"/>
                  </a:solidFill>
                  <a:sym typeface="Sweden Sans"/>
                </a:rPr>
                <a:t>introduction</a:t>
              </a:r>
              <a:r>
                <a:rPr lang="sv-SE" sz="2400" kern="0" dirty="0">
                  <a:solidFill>
                    <a:schemeClr val="bg1"/>
                  </a:solidFill>
                  <a:sym typeface="Sweden Sans"/>
                </a:rPr>
                <a:t> in Sweden</a:t>
              </a:r>
              <a:endParaRPr lang="sv-SE" sz="4000" kern="0" dirty="0">
                <a:solidFill>
                  <a:schemeClr val="bg1"/>
                </a:solidFill>
                <a:sym typeface="Swed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40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551151" y="3700350"/>
            <a:ext cx="6541311" cy="26259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5000" b="1" dirty="0" err="1">
                <a:solidFill>
                  <a:srgbClr val="FFFFFF"/>
                </a:solidFill>
                <a:latin typeface="Sweden Sans" panose="02000000000000000000" pitchFamily="2" charset="77"/>
              </a:rPr>
              <a:t>Thank</a:t>
            </a:r>
            <a:r>
              <a:rPr lang="sv-SE" sz="5000" b="1" dirty="0">
                <a:solidFill>
                  <a:srgbClr val="FFFFFF"/>
                </a:solidFill>
                <a:latin typeface="Sweden Sans" panose="02000000000000000000" pitchFamily="2" charset="77"/>
              </a:rPr>
              <a:t> </a:t>
            </a:r>
            <a:r>
              <a:rPr lang="sv-SE" sz="5000" b="1" dirty="0" err="1">
                <a:solidFill>
                  <a:srgbClr val="FFFFFF"/>
                </a:solidFill>
                <a:latin typeface="Sweden Sans" panose="02000000000000000000" pitchFamily="2" charset="77"/>
              </a:rPr>
              <a:t>you</a:t>
            </a:r>
            <a:r>
              <a:rPr lang="sv-SE" sz="5000" b="1" dirty="0">
                <a:solidFill>
                  <a:srgbClr val="FFFFFF"/>
                </a:solidFill>
                <a:latin typeface="Sweden Sans" panose="02000000000000000000" pitchFamily="2" charset="77"/>
              </a:rPr>
              <a:t>!</a:t>
            </a:r>
            <a:endParaRPr lang="sv-SE" sz="5000" dirty="0">
              <a:solidFill>
                <a:srgbClr val="FFFFFF"/>
              </a:solidFill>
              <a:latin typeface="Sweden Sans" panose="02000000000000000000" pitchFamily="2" charset="77"/>
            </a:endParaRPr>
          </a:p>
        </p:txBody>
      </p:sp>
      <p:pic>
        <p:nvPicPr>
          <p:cNvPr id="34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7119" y="-1787255"/>
            <a:ext cx="7408424" cy="106476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06027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Maas Green">
  <a:themeElements>
    <a:clrScheme name="Speeding up">
      <a:dk1>
        <a:srgbClr val="000000"/>
      </a:dk1>
      <a:lt1>
        <a:srgbClr val="FFFFFF"/>
      </a:lt1>
      <a:dk2>
        <a:srgbClr val="0033FF"/>
      </a:dk2>
      <a:lt2>
        <a:srgbClr val="FFFFFF"/>
      </a:lt2>
      <a:accent1>
        <a:srgbClr val="0033FF"/>
      </a:accent1>
      <a:accent2>
        <a:srgbClr val="FDCA00"/>
      </a:accent2>
      <a:accent3>
        <a:srgbClr val="00568B"/>
      </a:accent3>
      <a:accent4>
        <a:srgbClr val="002491"/>
      </a:accent4>
      <a:accent5>
        <a:srgbClr val="000000"/>
      </a:accent5>
      <a:accent6>
        <a:srgbClr val="FFFFFF"/>
      </a:accent6>
      <a:hlink>
        <a:srgbClr val="142FF2"/>
      </a:hlink>
      <a:folHlink>
        <a:srgbClr val="142FF2"/>
      </a:folHlink>
    </a:clrScheme>
    <a:fontScheme name="Sweden Sans">
      <a:majorFont>
        <a:latin typeface="Sweden Sans"/>
        <a:ea typeface=""/>
        <a:cs typeface=""/>
      </a:majorFont>
      <a:minorFont>
        <a:latin typeface="Swed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bility_Mall" id="{4AA3A999-3B37-7A49-80B0-10B27E71ED1A}" vid="{1CC35D6B-F6A2-2F49-9AA0-0C6100B5A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860</Words>
  <Application>Microsoft Office PowerPoint</Application>
  <PresentationFormat>Widescreen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Sweden Sans</vt:lpstr>
      <vt:lpstr>Zurich</vt:lpstr>
      <vt:lpstr>1_Maas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Cappelen</dc:creator>
  <cp:lastModifiedBy>Christibelle Villena</cp:lastModifiedBy>
  <cp:revision>47</cp:revision>
  <dcterms:created xsi:type="dcterms:W3CDTF">2018-05-17T11:27:46Z</dcterms:created>
  <dcterms:modified xsi:type="dcterms:W3CDTF">2018-11-28T22:53:45Z</dcterms:modified>
</cp:coreProperties>
</file>